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506" r:id="rId3"/>
    <p:sldId id="508" r:id="rId4"/>
    <p:sldId id="509" r:id="rId5"/>
    <p:sldId id="560" r:id="rId6"/>
    <p:sldId id="510" r:id="rId7"/>
    <p:sldId id="561" r:id="rId8"/>
    <p:sldId id="527" r:id="rId9"/>
    <p:sldId id="562" r:id="rId10"/>
    <p:sldId id="512" r:id="rId11"/>
    <p:sldId id="563" r:id="rId12"/>
    <p:sldId id="511" r:id="rId13"/>
    <p:sldId id="567" r:id="rId14"/>
    <p:sldId id="513" r:id="rId15"/>
    <p:sldId id="564" r:id="rId16"/>
    <p:sldId id="514" r:id="rId17"/>
    <p:sldId id="588" r:id="rId18"/>
    <p:sldId id="520" r:id="rId19"/>
    <p:sldId id="528" r:id="rId20"/>
    <p:sldId id="568" r:id="rId21"/>
    <p:sldId id="529" r:id="rId22"/>
    <p:sldId id="565" r:id="rId23"/>
    <p:sldId id="530" r:id="rId24"/>
    <p:sldId id="566" r:id="rId25"/>
    <p:sldId id="531" r:id="rId26"/>
    <p:sldId id="569" r:id="rId27"/>
    <p:sldId id="521" r:id="rId28"/>
    <p:sldId id="515" r:id="rId29"/>
    <p:sldId id="570" r:id="rId30"/>
    <p:sldId id="532" r:id="rId31"/>
    <p:sldId id="571" r:id="rId32"/>
    <p:sldId id="516" r:id="rId33"/>
    <p:sldId id="572" r:id="rId34"/>
    <p:sldId id="522" r:id="rId35"/>
    <p:sldId id="533" r:id="rId36"/>
    <p:sldId id="573" r:id="rId37"/>
    <p:sldId id="534" r:id="rId38"/>
    <p:sldId id="574" r:id="rId39"/>
    <p:sldId id="535" r:id="rId40"/>
    <p:sldId id="575" r:id="rId41"/>
    <p:sldId id="536" r:id="rId42"/>
    <p:sldId id="576" r:id="rId43"/>
    <p:sldId id="523" r:id="rId44"/>
    <p:sldId id="537" r:id="rId45"/>
    <p:sldId id="577" r:id="rId46"/>
    <p:sldId id="538" r:id="rId47"/>
    <p:sldId id="578" r:id="rId48"/>
    <p:sldId id="524" r:id="rId49"/>
    <p:sldId id="539" r:id="rId50"/>
    <p:sldId id="579" r:id="rId51"/>
    <p:sldId id="540" r:id="rId52"/>
    <p:sldId id="580" r:id="rId53"/>
    <p:sldId id="541" r:id="rId54"/>
    <p:sldId id="581" r:id="rId55"/>
    <p:sldId id="589" r:id="rId56"/>
    <p:sldId id="525" r:id="rId57"/>
    <p:sldId id="542" r:id="rId58"/>
    <p:sldId id="582" r:id="rId59"/>
    <p:sldId id="543" r:id="rId60"/>
    <p:sldId id="583" r:id="rId61"/>
    <p:sldId id="544" r:id="rId62"/>
    <p:sldId id="584" r:id="rId63"/>
    <p:sldId id="526" r:id="rId64"/>
    <p:sldId id="545" r:id="rId65"/>
    <p:sldId id="585" r:id="rId66"/>
    <p:sldId id="546" r:id="rId67"/>
    <p:sldId id="586" r:id="rId68"/>
    <p:sldId id="547" r:id="rId69"/>
    <p:sldId id="587" r:id="rId70"/>
    <p:sldId id="548" r:id="rId71"/>
    <p:sldId id="550" r:id="rId72"/>
    <p:sldId id="551" r:id="rId73"/>
    <p:sldId id="552" r:id="rId74"/>
    <p:sldId id="553" r:id="rId75"/>
    <p:sldId id="554" r:id="rId76"/>
    <p:sldId id="555" r:id="rId77"/>
    <p:sldId id="556" r:id="rId78"/>
    <p:sldId id="557" r:id="rId79"/>
    <p:sldId id="558" r:id="rId80"/>
    <p:sldId id="559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617" autoAdjust="0"/>
  </p:normalViewPr>
  <p:slideViewPr>
    <p:cSldViewPr snapToGrid="0" snapToObjects="1">
      <p:cViewPr varScale="1">
        <p:scale>
          <a:sx n="110" d="100"/>
          <a:sy n="110" d="100"/>
        </p:scale>
        <p:origin x="1644" y="78"/>
      </p:cViewPr>
      <p:guideLst>
        <p:guide orient="horz" pos="2206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223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79744-8CAE-AE4F-8B8E-C0C70BD269B5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04024-E469-CF46-9035-0E9D8AC879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Discworld</a:t>
            </a:r>
            <a:r>
              <a:rPr lang="en-US" baseline="0" dirty="0" smtClean="0"/>
              <a:t>, Day of the Tentacle, Monkey Island, Gabriel Knight, Grim Fandango, </a:t>
            </a:r>
            <a:r>
              <a:rPr lang="en-US" baseline="0" dirty="0" err="1" smtClean="0"/>
              <a:t>Oddworld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l'Odyssée</a:t>
            </a:r>
            <a:r>
              <a:rPr lang="en-US" baseline="0" dirty="0" smtClean="0"/>
              <a:t> de Munch, </a:t>
            </a:r>
            <a:r>
              <a:rPr lang="en-US" baseline="0" dirty="0" err="1" smtClean="0"/>
              <a:t>Myst</a:t>
            </a:r>
            <a:r>
              <a:rPr lang="en-US" baseline="0" dirty="0" smtClean="0"/>
              <a:t>, Police Quest, Runaway, Sam and Max Hit the Road, </a:t>
            </a:r>
            <a:r>
              <a:rPr lang="en-US" baseline="0" dirty="0" err="1" smtClean="0"/>
              <a:t>Syberia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The Longest Journey.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</a:t>
            </a:r>
            <a:r>
              <a:rPr lang="en-US" baseline="0" dirty="0" smtClean="0"/>
              <a:t> Leisure Suit Larry, </a:t>
            </a:r>
            <a:r>
              <a:rPr lang="fi-FI" baseline="0" dirty="0" err="1" smtClean="0"/>
              <a:t>Sakura</a:t>
            </a:r>
            <a:r>
              <a:rPr lang="fi-FI" baseline="0" dirty="0" smtClean="0"/>
              <a:t> </a:t>
            </a:r>
            <a:r>
              <a:rPr lang="fi-FI" baseline="0" dirty="0" err="1" smtClean="0"/>
              <a:t>Taisen</a:t>
            </a:r>
            <a:r>
              <a:rPr lang="fi-FI" baseline="0" dirty="0" smtClean="0"/>
              <a:t> </a:t>
            </a:r>
            <a:r>
              <a:rPr lang="fi-FI" baseline="0" dirty="0" err="1" smtClean="0"/>
              <a:t>ou</a:t>
            </a:r>
            <a:r>
              <a:rPr lang="fi-FI" baseline="0" dirty="0" smtClean="0"/>
              <a:t> </a:t>
            </a:r>
            <a:r>
              <a:rPr lang="fi-FI" baseline="0" dirty="0" err="1" smtClean="0"/>
              <a:t>Meine</a:t>
            </a:r>
            <a:r>
              <a:rPr lang="fi-FI" baseline="0" dirty="0" smtClean="0"/>
              <a:t> </a:t>
            </a:r>
            <a:r>
              <a:rPr lang="fi-FI" baseline="0" dirty="0" err="1" smtClean="0"/>
              <a:t>Liebe</a:t>
            </a:r>
            <a:r>
              <a:rPr lang="fi-FI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</a:t>
            </a:r>
            <a:r>
              <a:rPr lang="en-US" baseline="0" dirty="0" smtClean="0"/>
              <a:t> </a:t>
            </a:r>
            <a:r>
              <a:rPr lang="fi-FI" baseline="0" dirty="0" err="1" smtClean="0"/>
              <a:t>Radical</a:t>
            </a:r>
            <a:r>
              <a:rPr lang="fi-FI" baseline="0" dirty="0" smtClean="0"/>
              <a:t> </a:t>
            </a:r>
            <a:r>
              <a:rPr lang="fi-FI" baseline="0" dirty="0" err="1" smtClean="0"/>
              <a:t>Dreamers</a:t>
            </a:r>
            <a:r>
              <a:rPr lang="fi-FI" baseline="0" dirty="0" smtClean="0"/>
              <a:t>: </a:t>
            </a:r>
            <a:r>
              <a:rPr lang="fi-FI" baseline="0" dirty="0" err="1" smtClean="0"/>
              <a:t>Nusumenai</a:t>
            </a:r>
            <a:r>
              <a:rPr lang="fi-FI" baseline="0" dirty="0" smtClean="0"/>
              <a:t> </a:t>
            </a:r>
            <a:r>
              <a:rPr lang="fi-FI" baseline="0" dirty="0" err="1" smtClean="0"/>
              <a:t>Hōseki</a:t>
            </a:r>
            <a:r>
              <a:rPr lang="fi-FI" baseline="0" dirty="0" smtClean="0"/>
              <a:t>, </a:t>
            </a:r>
            <a:r>
              <a:rPr lang="fi-FI" baseline="0" dirty="0" err="1" smtClean="0"/>
              <a:t>Clannad</a:t>
            </a:r>
            <a:r>
              <a:rPr lang="fi-FI" baseline="0" dirty="0" smtClean="0"/>
              <a:t>, </a:t>
            </a:r>
            <a:r>
              <a:rPr lang="fi-FI" baseline="0" dirty="0" err="1" smtClean="0"/>
              <a:t>Shuffle</a:t>
            </a:r>
            <a:r>
              <a:rPr lang="fi-FI" baseline="0" dirty="0" smtClean="0"/>
              <a:t>!, White </a:t>
            </a:r>
            <a:r>
              <a:rPr lang="fi-FI" baseline="0" dirty="0" err="1" smtClean="0"/>
              <a:t>Album</a:t>
            </a:r>
            <a:r>
              <a:rPr lang="fi-FI" baseline="0" dirty="0" smtClean="0"/>
              <a:t>, </a:t>
            </a:r>
            <a:r>
              <a:rPr lang="fi-FI" baseline="0" dirty="0" err="1" smtClean="0"/>
              <a:t>Tsukihime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Metal Gear Solid, </a:t>
            </a:r>
            <a:r>
              <a:rPr lang="en-US" b="1" dirty="0" err="1" smtClean="0"/>
              <a:t>Tenchu</a:t>
            </a:r>
            <a:r>
              <a:rPr lang="en-US" b="1" dirty="0" smtClean="0"/>
              <a:t>, Splinter Cell, Dark Project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Alone in the</a:t>
            </a:r>
            <a:r>
              <a:rPr lang="en-US" b="1" baseline="0" dirty="0" smtClean="0"/>
              <a:t> Dark, </a:t>
            </a:r>
            <a:r>
              <a:rPr lang="pt-BR" b="1" baseline="0" dirty="0" err="1" smtClean="0"/>
              <a:t>Silent</a:t>
            </a:r>
            <a:r>
              <a:rPr lang="pt-BR" b="1" baseline="0" dirty="0" smtClean="0"/>
              <a:t> Hill, </a:t>
            </a:r>
            <a:r>
              <a:rPr lang="pt-BR" b="1" baseline="0" dirty="0" err="1" smtClean="0"/>
              <a:t>Forbidden</a:t>
            </a:r>
            <a:r>
              <a:rPr lang="pt-BR" b="1" baseline="0" dirty="0" smtClean="0"/>
              <a:t> </a:t>
            </a:r>
            <a:r>
              <a:rPr lang="pt-BR" b="1" baseline="0" dirty="0" err="1" smtClean="0"/>
              <a:t>Siren</a:t>
            </a:r>
            <a:r>
              <a:rPr lang="pt-BR" b="1" baseline="0" dirty="0" smtClean="0"/>
              <a:t>, </a:t>
            </a:r>
            <a:r>
              <a:rPr lang="pt-BR" b="1" baseline="0" dirty="0" err="1" smtClean="0"/>
              <a:t>Condemned</a:t>
            </a:r>
            <a:r>
              <a:rPr lang="pt-BR" b="1" baseline="0" dirty="0" smtClean="0"/>
              <a:t>: Criminal </a:t>
            </a:r>
            <a:r>
              <a:rPr lang="pt-BR" b="1" baseline="0" dirty="0" err="1" smtClean="0"/>
              <a:t>Origins</a:t>
            </a:r>
            <a:r>
              <a:rPr lang="pt-BR" b="1" baseline="0" dirty="0" smtClean="0"/>
              <a:t>, Project Zero ou </a:t>
            </a:r>
            <a:r>
              <a:rPr lang="pt-BR" b="1" baseline="0" dirty="0" err="1" smtClean="0"/>
              <a:t>Resident</a:t>
            </a:r>
            <a:r>
              <a:rPr lang="pt-BR" b="1" baseline="0" dirty="0" smtClean="0"/>
              <a:t> </a:t>
            </a:r>
            <a:r>
              <a:rPr lang="pt-BR" b="1" baseline="0" dirty="0" err="1" smtClean="0"/>
              <a:t>Evil</a:t>
            </a:r>
            <a:r>
              <a:rPr lang="pt-BR" b="1" baseline="0" dirty="0" smtClean="0"/>
              <a:t>, Fatal Frame.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Red dead </a:t>
            </a:r>
            <a:r>
              <a:rPr lang="en-US" b="1" dirty="0" err="1" smtClean="0"/>
              <a:t>rédemption</a:t>
            </a:r>
            <a:r>
              <a:rPr lang="en-US" b="1" dirty="0" smtClean="0"/>
              <a:t>, Just Cause, Assassin's Creed, Saints Row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en-US" b="1" dirty="0" err="1" smtClean="0"/>
              <a:t>Seiken</a:t>
            </a:r>
            <a:r>
              <a:rPr lang="en-US" b="1" dirty="0" smtClean="0"/>
              <a:t> </a:t>
            </a:r>
            <a:r>
              <a:rPr lang="en-US" b="1" dirty="0" err="1" smtClean="0"/>
              <a:t>densetsu</a:t>
            </a:r>
            <a:r>
              <a:rPr lang="en-US" b="1" dirty="0" smtClean="0"/>
              <a:t>, Fable, Kingdom Hearts, Mass Effect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smtClean="0"/>
              <a:t>Rogue ou </a:t>
            </a:r>
            <a:r>
              <a:rPr lang="fr-FR" b="1" dirty="0" err="1" smtClean="0"/>
              <a:t>NetHack</a:t>
            </a:r>
            <a:r>
              <a:rPr lang="fr-FR" b="1" dirty="0" smtClean="0"/>
              <a:t>,</a:t>
            </a:r>
            <a:r>
              <a:rPr lang="fr-FR" b="1" baseline="0" dirty="0" smtClean="0"/>
              <a:t> </a:t>
            </a:r>
            <a:r>
              <a:rPr lang="fr-FR" b="1" baseline="0" dirty="0" err="1" smtClean="0"/>
              <a:t>Path</a:t>
            </a:r>
            <a:r>
              <a:rPr lang="fr-FR" b="1" baseline="0" dirty="0" smtClean="0"/>
              <a:t> of Exile, </a:t>
            </a:r>
            <a:r>
              <a:rPr lang="fr-FR" b="1" baseline="0" dirty="0" err="1" smtClean="0"/>
              <a:t>Torchlight</a:t>
            </a:r>
            <a:r>
              <a:rPr lang="fr-FR" b="1" baseline="0" dirty="0" smtClean="0"/>
              <a:t> 1-2, </a:t>
            </a:r>
            <a:r>
              <a:rPr lang="fr-FR" b="1" baseline="0" dirty="0" err="1" smtClean="0"/>
              <a:t>Diablo</a:t>
            </a:r>
            <a:r>
              <a:rPr lang="fr-FR" b="1" baseline="0" dirty="0" smtClean="0"/>
              <a:t> 1-2-3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</a:t>
            </a:r>
            <a:r>
              <a:rPr lang="it-IT" b="1" dirty="0" smtClean="0"/>
              <a:t> Ultima Online, </a:t>
            </a:r>
            <a:r>
              <a:rPr lang="it-IT" b="1" dirty="0" err="1" smtClean="0"/>
              <a:t>EverQuest</a:t>
            </a:r>
            <a:r>
              <a:rPr lang="it-IT" b="1" dirty="0" smtClean="0"/>
              <a:t>, </a:t>
            </a:r>
            <a:r>
              <a:rPr lang="it-IT" b="1" dirty="0" err="1" smtClean="0"/>
              <a:t>Final</a:t>
            </a:r>
            <a:r>
              <a:rPr lang="it-IT" b="1" dirty="0" smtClean="0"/>
              <a:t> Fantasy XI, </a:t>
            </a:r>
            <a:r>
              <a:rPr lang="it-IT" b="1" dirty="0" err="1" smtClean="0"/>
              <a:t>Lineage</a:t>
            </a:r>
            <a:r>
              <a:rPr lang="it-IT" b="1" dirty="0" smtClean="0"/>
              <a:t>, World of </a:t>
            </a:r>
            <a:r>
              <a:rPr lang="it-IT" b="1" dirty="0" err="1" smtClean="0"/>
              <a:t>Warcraft</a:t>
            </a:r>
            <a:r>
              <a:rPr lang="it-IT" b="1" dirty="0" smtClean="0"/>
              <a:t>, </a:t>
            </a:r>
            <a:r>
              <a:rPr lang="it-IT" b="1" dirty="0" err="1" smtClean="0"/>
              <a:t>Guild</a:t>
            </a:r>
            <a:r>
              <a:rPr lang="it-IT" b="1" dirty="0" smtClean="0"/>
              <a:t> </a:t>
            </a:r>
            <a:r>
              <a:rPr lang="it-IT" b="1" dirty="0" err="1" smtClean="0"/>
              <a:t>Wars</a:t>
            </a:r>
            <a:r>
              <a:rPr lang="it-IT" b="1" dirty="0" smtClean="0"/>
              <a:t>, </a:t>
            </a:r>
            <a:r>
              <a:rPr lang="it-IT" b="1" dirty="0" err="1" smtClean="0"/>
              <a:t>Aion</a:t>
            </a:r>
            <a:r>
              <a:rPr lang="it-IT" b="1" dirty="0" smtClean="0"/>
              <a:t>, EVE Online, "Sherwood Dungeon”, </a:t>
            </a:r>
            <a:r>
              <a:rPr lang="it-IT" b="1" dirty="0" err="1" smtClean="0"/>
              <a:t>Dofus</a:t>
            </a:r>
            <a:r>
              <a:rPr lang="it-IT" b="1" dirty="0" smtClean="0"/>
              <a:t> </a:t>
            </a:r>
            <a:r>
              <a:rPr lang="it-IT" b="1" dirty="0" err="1" smtClean="0"/>
              <a:t>ou</a:t>
            </a:r>
            <a:r>
              <a:rPr lang="it-IT" b="1" dirty="0" smtClean="0"/>
              <a:t> </a:t>
            </a:r>
            <a:r>
              <a:rPr lang="it-IT" b="1" dirty="0" err="1" smtClean="0"/>
              <a:t>Wakfu</a:t>
            </a:r>
            <a:r>
              <a:rPr lang="it-IT" b="1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Tactics Ogre: Let Us Cling Together, </a:t>
            </a:r>
            <a:r>
              <a:rPr lang="en-US" b="1" dirty="0" err="1" smtClean="0"/>
              <a:t>Bahamut</a:t>
            </a:r>
            <a:r>
              <a:rPr lang="en-US" b="1" dirty="0" smtClean="0"/>
              <a:t> Lagoon, Dragon Force, Final Fantasy Tactics, </a:t>
            </a:r>
            <a:r>
              <a:rPr lang="en-US" b="1" dirty="0" err="1" smtClean="0"/>
              <a:t>Valkyria</a:t>
            </a:r>
            <a:r>
              <a:rPr lang="en-US" b="1" dirty="0" smtClean="0"/>
              <a:t> Chronicles, Shining Force </a:t>
            </a:r>
            <a:r>
              <a:rPr lang="en-US" b="1" dirty="0" smtClean="0"/>
              <a:t>I, II et III</a:t>
            </a:r>
            <a:r>
              <a:rPr lang="en-US" b="1" dirty="0" smtClean="0"/>
              <a:t>, </a:t>
            </a:r>
            <a:r>
              <a:rPr lang="en-US" b="1" dirty="0" err="1" smtClean="0"/>
              <a:t>Disgaea</a:t>
            </a:r>
            <a:r>
              <a:rPr lang="en-US" b="1" dirty="0" smtClean="0"/>
              <a:t>: Hour of Darkness, Fire Emblem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Street Fighter,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Virtua</a:t>
            </a:r>
            <a:r>
              <a:rPr lang="en-US" baseline="0" dirty="0" smtClean="0"/>
              <a:t> Fighter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err="1" smtClean="0"/>
              <a:t>Pac</a:t>
            </a:r>
            <a:r>
              <a:rPr lang="fr-FR" b="1" dirty="0" smtClean="0"/>
              <a:t>-Man, Mr. Do! ou </a:t>
            </a:r>
            <a:r>
              <a:rPr lang="fr-FR" b="1" dirty="0" err="1" smtClean="0"/>
              <a:t>Dig</a:t>
            </a:r>
            <a:r>
              <a:rPr lang="fr-FR" b="1" dirty="0" smtClean="0"/>
              <a:t> </a:t>
            </a:r>
            <a:r>
              <a:rPr lang="fr-FR" b="1" dirty="0" err="1" smtClean="0"/>
              <a:t>Dug</a:t>
            </a:r>
            <a:r>
              <a:rPr lang="fr-FR" b="1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smtClean="0"/>
              <a:t>Puzzle </a:t>
            </a:r>
            <a:r>
              <a:rPr lang="fr-FR" b="1" dirty="0" err="1" smtClean="0"/>
              <a:t>Bobble</a:t>
            </a:r>
            <a:r>
              <a:rPr lang="fr-FR" b="1" dirty="0" smtClean="0"/>
              <a:t>, Puyo Puyo, </a:t>
            </a:r>
            <a:r>
              <a:rPr lang="fr-FR" b="1" dirty="0" err="1" smtClean="0"/>
              <a:t>Tetris</a:t>
            </a:r>
            <a:r>
              <a:rPr lang="fr-FR" b="1" dirty="0" smtClean="0"/>
              <a:t>, </a:t>
            </a:r>
            <a:r>
              <a:rPr lang="fr-FR" b="1" dirty="0" err="1" smtClean="0"/>
              <a:t>Columns</a:t>
            </a:r>
            <a:r>
              <a:rPr lang="fr-FR" b="1" dirty="0" smtClean="0"/>
              <a:t> ou Dr. Mario.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Caesar, </a:t>
            </a:r>
            <a:r>
              <a:rPr lang="en-US" b="1" dirty="0" err="1" smtClean="0"/>
              <a:t>Pharaon</a:t>
            </a:r>
            <a:r>
              <a:rPr lang="en-US" b="1" dirty="0" smtClean="0"/>
              <a:t>, SimCity, Theme Park, </a:t>
            </a:r>
            <a:r>
              <a:rPr lang="en-US" b="1" dirty="0" err="1" smtClean="0"/>
              <a:t>RollerCoaster</a:t>
            </a:r>
            <a:r>
              <a:rPr lang="en-US" b="1" dirty="0" smtClean="0"/>
              <a:t> Tycoon </a:t>
            </a:r>
            <a:r>
              <a:rPr lang="en-US" b="1" dirty="0" err="1" smtClean="0"/>
              <a:t>ou</a:t>
            </a:r>
            <a:r>
              <a:rPr lang="en-US" b="1" dirty="0" smtClean="0"/>
              <a:t> Zoo Tycoon.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smtClean="0"/>
              <a:t>Black and White, </a:t>
            </a:r>
            <a:r>
              <a:rPr lang="fr-FR" b="1" dirty="0" err="1" smtClean="0"/>
              <a:t>Populous</a:t>
            </a:r>
            <a:r>
              <a:rPr lang="fr-FR" b="1" dirty="0" smtClean="0"/>
              <a:t>, Babel </a:t>
            </a:r>
            <a:r>
              <a:rPr lang="fr-FR" b="1" dirty="0" err="1" smtClean="0"/>
              <a:t>Rising</a:t>
            </a:r>
            <a:r>
              <a:rPr lang="fr-FR" b="1" dirty="0" smtClean="0"/>
              <a:t> sur iPhone ou le très récent </a:t>
            </a:r>
            <a:r>
              <a:rPr lang="fr-FR" b="1" dirty="0" err="1" smtClean="0"/>
              <a:t>From</a:t>
            </a:r>
            <a:r>
              <a:rPr lang="fr-FR" b="1" dirty="0" smtClean="0"/>
              <a:t> </a:t>
            </a:r>
            <a:r>
              <a:rPr lang="fr-FR" b="1" dirty="0" err="1" smtClean="0"/>
              <a:t>Dust</a:t>
            </a:r>
            <a:r>
              <a:rPr lang="fr-FR" b="1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smtClean="0"/>
              <a:t>Falcon, </a:t>
            </a:r>
            <a:r>
              <a:rPr lang="fr-FR" b="1" dirty="0" err="1" smtClean="0"/>
              <a:t>FlightGear</a:t>
            </a:r>
            <a:r>
              <a:rPr lang="fr-FR" b="1" dirty="0" smtClean="0"/>
              <a:t>, Flight Simulator (simulations d'avion) ; Elite, I-</a:t>
            </a:r>
            <a:r>
              <a:rPr lang="fr-FR" b="1" dirty="0" err="1" smtClean="0"/>
              <a:t>War</a:t>
            </a:r>
            <a:r>
              <a:rPr lang="fr-FR" b="1" dirty="0" smtClean="0"/>
              <a:t>, </a:t>
            </a:r>
            <a:r>
              <a:rPr lang="fr-FR" b="1" dirty="0" err="1" smtClean="0"/>
              <a:t>Privateer</a:t>
            </a:r>
            <a:r>
              <a:rPr lang="fr-FR" b="1" dirty="0" smtClean="0"/>
              <a:t> (simulations spatiales) ; </a:t>
            </a:r>
            <a:r>
              <a:rPr lang="fr-FR" b="1" dirty="0" err="1" smtClean="0"/>
              <a:t>Mechwarrior</a:t>
            </a:r>
            <a:r>
              <a:rPr lang="fr-FR" b="1" dirty="0" smtClean="0"/>
              <a:t>, </a:t>
            </a:r>
            <a:r>
              <a:rPr lang="fr-FR" b="1" dirty="0" err="1" smtClean="0"/>
              <a:t>Steel</a:t>
            </a:r>
            <a:r>
              <a:rPr lang="fr-FR" b="1" dirty="0" smtClean="0"/>
              <a:t> </a:t>
            </a:r>
            <a:r>
              <a:rPr lang="fr-FR" b="1" dirty="0" err="1" smtClean="0"/>
              <a:t>Battalion</a:t>
            </a:r>
            <a:r>
              <a:rPr lang="fr-FR" b="1" dirty="0" smtClean="0"/>
              <a:t> (simulations de robot) ; </a:t>
            </a:r>
            <a:r>
              <a:rPr lang="fr-FR" b="1" dirty="0" err="1" smtClean="0"/>
              <a:t>Silent</a:t>
            </a:r>
            <a:r>
              <a:rPr lang="fr-FR" b="1" dirty="0" smtClean="0"/>
              <a:t> Hunter (simulation de sous-marin) ; Grand Prix Legends ou GTR.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</a:t>
            </a:r>
            <a:r>
              <a:rPr lang="fr-FR" b="1" dirty="0" err="1" smtClean="0"/>
              <a:t>Heroes</a:t>
            </a:r>
            <a:r>
              <a:rPr lang="fr-FR" b="1" dirty="0" smtClean="0"/>
              <a:t> of </a:t>
            </a:r>
            <a:r>
              <a:rPr lang="fr-FR" b="1" dirty="0" err="1" smtClean="0"/>
              <a:t>Might</a:t>
            </a:r>
            <a:r>
              <a:rPr lang="fr-FR" b="1" dirty="0" smtClean="0"/>
              <a:t> &amp; </a:t>
            </a:r>
            <a:r>
              <a:rPr lang="fr-FR" b="1" dirty="0" err="1" smtClean="0"/>
              <a:t>Magik</a:t>
            </a:r>
            <a:r>
              <a:rPr lang="fr-FR" b="1" dirty="0" smtClean="0"/>
              <a:t>,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Command and Conquer, </a:t>
            </a:r>
            <a:r>
              <a:rPr lang="en-US" b="1" dirty="0" err="1" smtClean="0"/>
              <a:t>Warcraft</a:t>
            </a:r>
            <a:r>
              <a:rPr lang="en-US" b="1" dirty="0" smtClean="0"/>
              <a:t> III: Reign of Chaos, Age of Empires II: The Age of Kings, StarCraft </a:t>
            </a:r>
            <a:r>
              <a:rPr lang="en-US" b="1" dirty="0" err="1" smtClean="0"/>
              <a:t>ou</a:t>
            </a:r>
            <a:r>
              <a:rPr lang="en-US" b="1" dirty="0" smtClean="0"/>
              <a:t> Cossacks: European Wars.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Hearts of Iron 3, Europa </a:t>
            </a:r>
            <a:r>
              <a:rPr lang="en-US" b="1" dirty="0" err="1" smtClean="0"/>
              <a:t>Universalis</a:t>
            </a:r>
            <a:r>
              <a:rPr lang="en-US" b="1" dirty="0" smtClean="0"/>
              <a:t> 3, Victoria 2, Crusader Kings 2, Supreme Ruler 2020.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:Tony Hawk's Pro Skater, FIFA Football </a:t>
            </a:r>
            <a:r>
              <a:rPr lang="en-US" b="1" dirty="0" err="1" smtClean="0"/>
              <a:t>ou</a:t>
            </a:r>
            <a:r>
              <a:rPr lang="en-US" b="1" dirty="0" smtClean="0"/>
              <a:t> </a:t>
            </a:r>
            <a:r>
              <a:rPr lang="en-US" b="1" dirty="0" err="1" smtClean="0"/>
              <a:t>Virtua</a:t>
            </a:r>
            <a:r>
              <a:rPr lang="en-US" b="1" dirty="0" smtClean="0"/>
              <a:t> Tennis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	</a:t>
            </a:r>
            <a:r>
              <a:rPr lang="pt-BR" b="1" dirty="0" smtClean="0"/>
              <a:t>Arcade : </a:t>
            </a:r>
            <a:r>
              <a:rPr lang="pt-BR" b="1" dirty="0" err="1" smtClean="0"/>
              <a:t>Ridge</a:t>
            </a:r>
            <a:r>
              <a:rPr lang="pt-BR" b="1" dirty="0" smtClean="0"/>
              <a:t> </a:t>
            </a:r>
            <a:r>
              <a:rPr lang="pt-BR" b="1" dirty="0" err="1" smtClean="0"/>
              <a:t>Racer</a:t>
            </a:r>
            <a:r>
              <a:rPr lang="pt-BR" b="1" dirty="0" smtClean="0"/>
              <a:t>, Mario Kart, </a:t>
            </a:r>
            <a:r>
              <a:rPr lang="pt-BR" b="1" dirty="0" err="1" smtClean="0"/>
              <a:t>Burnout</a:t>
            </a:r>
            <a:r>
              <a:rPr lang="pt-BR" b="1" dirty="0" smtClean="0"/>
              <a:t>, Out </a:t>
            </a:r>
            <a:r>
              <a:rPr lang="pt-BR" b="1" dirty="0" err="1" smtClean="0"/>
              <a:t>Run</a:t>
            </a:r>
            <a:r>
              <a:rPr lang="pt-BR" b="1" dirty="0" smtClean="0"/>
              <a:t> ou </a:t>
            </a:r>
            <a:r>
              <a:rPr lang="pt-BR" b="1" dirty="0" err="1" smtClean="0"/>
              <a:t>Excitebike</a:t>
            </a:r>
            <a:endParaRPr lang="pt-BR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smtClean="0"/>
              <a:t>	</a:t>
            </a:r>
            <a:r>
              <a:rPr lang="pt-BR" b="1" dirty="0" err="1" smtClean="0"/>
              <a:t>Simulation</a:t>
            </a:r>
            <a:r>
              <a:rPr lang="pt-BR" b="1" dirty="0" smtClean="0"/>
              <a:t> : </a:t>
            </a:r>
            <a:r>
              <a:rPr lang="pt-BR" b="1" dirty="0" err="1" smtClean="0"/>
              <a:t>Gran</a:t>
            </a:r>
            <a:r>
              <a:rPr lang="pt-BR" b="1" dirty="0" smtClean="0"/>
              <a:t> Turismo, GTR, </a:t>
            </a:r>
            <a:r>
              <a:rPr lang="pt-BR" b="1" dirty="0" err="1" smtClean="0"/>
              <a:t>Forza</a:t>
            </a:r>
            <a:r>
              <a:rPr lang="pt-BR" b="1" dirty="0" smtClean="0"/>
              <a:t> </a:t>
            </a:r>
            <a:r>
              <a:rPr lang="pt-BR" b="1" dirty="0" err="1" smtClean="0"/>
              <a:t>Motorsport</a:t>
            </a:r>
            <a:r>
              <a:rPr lang="pt-BR" b="1" dirty="0" smtClean="0"/>
              <a:t> ou </a:t>
            </a:r>
            <a:r>
              <a:rPr lang="pt-BR" b="1" dirty="0" err="1" smtClean="0"/>
              <a:t>rFactor</a:t>
            </a:r>
            <a:r>
              <a:rPr lang="pt-BR" b="1" dirty="0" smtClean="0"/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Kung-Fu Master, Double Dragon, Street of Rage, Dynasty Warriors, Devil May Cry, God of War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ex. : Amplitude, </a:t>
            </a:r>
            <a:r>
              <a:rPr lang="en-US" b="1" dirty="0" err="1" smtClean="0"/>
              <a:t>beatmania</a:t>
            </a:r>
            <a:r>
              <a:rPr lang="en-US" b="1" dirty="0" smtClean="0"/>
              <a:t> IIDX, Donkey </a:t>
            </a:r>
            <a:r>
              <a:rPr lang="en-US" b="1" dirty="0" err="1" smtClean="0"/>
              <a:t>Konga</a:t>
            </a:r>
            <a:r>
              <a:rPr lang="en-US" b="1" dirty="0" smtClean="0"/>
              <a:t>, </a:t>
            </a:r>
            <a:r>
              <a:rPr lang="en-US" b="1" dirty="0" err="1" smtClean="0"/>
              <a:t>Pop'n</a:t>
            </a:r>
            <a:r>
              <a:rPr lang="en-US" b="1" dirty="0" smtClean="0"/>
              <a:t> Music, Taiko no </a:t>
            </a:r>
            <a:r>
              <a:rPr lang="en-US" b="1" dirty="0" err="1" smtClean="0"/>
              <a:t>Tatsujin</a:t>
            </a:r>
            <a:r>
              <a:rPr lang="en-US" b="1" dirty="0" smtClean="0"/>
              <a:t>, In the Groove, Para Para Paradise, Guitar Hero </a:t>
            </a:r>
            <a:r>
              <a:rPr lang="en-US" b="1" dirty="0" err="1" smtClean="0"/>
              <a:t>ou</a:t>
            </a:r>
            <a:r>
              <a:rPr lang="en-US" b="1" dirty="0" smtClean="0"/>
              <a:t> Dance Dance Revolution.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2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28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2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2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4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Kung-Fu Master, Double Dragon, Street of Rage, Dynasty Warriors, Devil May Cry, God of War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ex. : </a:t>
            </a:r>
            <a:r>
              <a:rPr lang="nl-NL" dirty="0" err="1" smtClean="0"/>
              <a:t>Wolfenstein</a:t>
            </a:r>
            <a:r>
              <a:rPr lang="nl-NL" dirty="0" smtClean="0"/>
              <a:t> 3D, Doom, </a:t>
            </a:r>
            <a:r>
              <a:rPr lang="nl-NL" dirty="0" err="1" smtClean="0"/>
              <a:t>Quake</a:t>
            </a:r>
            <a:r>
              <a:rPr lang="nl-NL" dirty="0" smtClean="0"/>
              <a:t>, Half-Life, Halo, </a:t>
            </a:r>
            <a:r>
              <a:rPr lang="nl-NL" dirty="0" err="1" smtClean="0"/>
              <a:t>Killzone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Space Invaders, Asteroids, Moon Patrol, </a:t>
            </a:r>
            <a:r>
              <a:rPr lang="en-US" dirty="0" err="1" smtClean="0"/>
              <a:t>Xevious</a:t>
            </a:r>
            <a:r>
              <a:rPr lang="en-US" dirty="0" smtClean="0"/>
              <a:t>, R-Type, Radiant </a:t>
            </a:r>
            <a:r>
              <a:rPr lang="en-US" dirty="0" err="1" smtClean="0"/>
              <a:t>Silvergun</a:t>
            </a:r>
            <a:r>
              <a:rPr lang="en-US" dirty="0" smtClean="0"/>
              <a:t>, </a:t>
            </a:r>
            <a:r>
              <a:rPr lang="en-US" dirty="0" err="1" smtClean="0"/>
              <a:t>Rez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Max Payne, Resident Evil 4, Gears of War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SWAT, Operation Flashpoint, Tom Clancy's Rainbow Six, SOCOM: US Navy Seals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ex. : </a:t>
            </a:r>
            <a:r>
              <a:rPr lang="fr-FR" dirty="0" smtClean="0"/>
              <a:t>Colossal Cave </a:t>
            </a:r>
            <a:r>
              <a:rPr lang="fr-FR" dirty="0" err="1" smtClean="0"/>
              <a:t>Adventure</a:t>
            </a:r>
            <a:r>
              <a:rPr lang="fr-FR" dirty="0" smtClean="0"/>
              <a:t> ou </a:t>
            </a:r>
            <a:r>
              <a:rPr lang="fr-FR" dirty="0" err="1" smtClean="0"/>
              <a:t>Zork</a:t>
            </a:r>
            <a:r>
              <a:rPr lang="fr-F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9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692431" y="600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0I5kudvkE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hyperlink" Target="https://www.youtube.com/watch?v=kz6xvmY3t1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0I5kudvkE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www.youtube.com/watch?v=R0mb62phlKU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Iz_VjqOJm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hyperlink" Target="https://www.youtube.com/watch?v=mYCgLVokq_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kXuec7cXE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hyperlink" Target="https://www.youtube.com/watch?v=Dk46Hx9lFYw" TargetMode="External"/><Relationship Id="rId4" Type="http://schemas.openxmlformats.org/officeDocument/2006/relationships/hyperlink" Target="https://www.youtube.com/watch?v=8mSEu_EMjT4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hyperlink" Target="https://www.youtube.com/watch?v=s_P2tbigMTM" TargetMode="External"/><Relationship Id="rId4" Type="http://schemas.openxmlformats.org/officeDocument/2006/relationships/hyperlink" Target="https://www.youtube.com/watch?v=nmHjWizmn7Q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hyperlink" Target="https://www.youtube.com/watch?v=ho9HLdZeffQ" TargetMode="External"/><Relationship Id="rId4" Type="http://schemas.openxmlformats.org/officeDocument/2006/relationships/hyperlink" Target="https://www.youtube.com/watch?v=DQMtxumrT7I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j2lYuir4Mdc" TargetMode="External"/><Relationship Id="rId5" Type="http://schemas.openxmlformats.org/officeDocument/2006/relationships/hyperlink" Target="https://www.youtube.com/watch?v=KgqxSuzX1D4" TargetMode="External"/><Relationship Id="rId4" Type="http://schemas.openxmlformats.org/officeDocument/2006/relationships/hyperlink" Target="https://www.youtube.com/watch?v=w_FaVvTEHcM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hyperlink" Target="https://www.youtube.com/watch?v=Q-D_369WdQU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jpeg"/><Relationship Id="rId4" Type="http://schemas.openxmlformats.org/officeDocument/2006/relationships/hyperlink" Target="https://www.youtube.com/watch?v=TU5uL4hC6n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yk-OEQ2zX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hyperlink" Target="https://www.youtube.com/watch?v=NWPzIYJVa28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hyperlink" Target="https://www.youtube.com/watch?v=L8Fb6i6gMW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s://www.youtube.com/watch?v=DO5L-FXFCdM" TargetMode="External"/><Relationship Id="rId4" Type="http://schemas.openxmlformats.org/officeDocument/2006/relationships/hyperlink" Target="https://www.youtube.com/watch?v=r_VlF2PuqcY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363d-oplGY" TargetMode="External"/><Relationship Id="rId2" Type="http://schemas.openxmlformats.org/officeDocument/2006/relationships/hyperlink" Target="https://www.youtube.com/watch?v=LvIkbmhWiok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oT64i-oLeaw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jpeg"/><Relationship Id="rId4" Type="http://schemas.openxmlformats.org/officeDocument/2006/relationships/hyperlink" Target="https://www.youtube.com/watch?v=ijpE5Rc4FaU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hyperlink" Target="https://www.youtube.com/watch?v=ujNcBy1lCco" TargetMode="External"/><Relationship Id="rId4" Type="http://schemas.openxmlformats.org/officeDocument/2006/relationships/hyperlink" Target="https://www.youtube.com/watch?v=2_9FToybfI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B3w471oND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hyperlink" Target="https://www.youtube.com/watch?v=hDyJTTDqTBQ" TargetMode="External"/><Relationship Id="rId4" Type="http://schemas.openxmlformats.org/officeDocument/2006/relationships/hyperlink" Target="https://www.youtube.com/watch?v=jfDHVslkboA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hyperlink" Target="https://www.youtube.com/watch?v=_dqVWxQmaZ8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hyperlink" Target="https://www.youtube.com/watch?v=9Q8-miAIJKo" TargetMode="External"/><Relationship Id="rId4" Type="http://schemas.openxmlformats.org/officeDocument/2006/relationships/hyperlink" Target="https://www.youtube.com/watch?v=FneVv30Ixpo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hyperlink" Target="https://www.youtube.com/watch?v=wBoR6T6HaYQ" TargetMode="External"/><Relationship Id="rId4" Type="http://schemas.openxmlformats.org/officeDocument/2006/relationships/hyperlink" Target="https://www.youtube.com/watch?v=OcoQlGtHd10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vIkbmhWio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hyperlink" Target="https://www.youtube.com/watch?v=spXkrnbehH4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jpkj_KW7-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D2j34C0lut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3000" smtClean="0"/>
              <a:t>LEVEL DESIGN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3034553"/>
            <a:ext cx="6844146" cy="700685"/>
          </a:xfrm>
        </p:spPr>
        <p:txBody>
          <a:bodyPr>
            <a:normAutofit/>
          </a:bodyPr>
          <a:lstStyle/>
          <a:p>
            <a:r>
              <a:rPr lang="en-US" dirty="0" smtClean="0"/>
              <a:t>COURS 05 : Les </a:t>
            </a:r>
            <a:r>
              <a:rPr lang="en-US" dirty="0" err="1" smtClean="0"/>
              <a:t>différents</a:t>
            </a:r>
            <a:r>
              <a:rPr lang="en-US" dirty="0" smtClean="0"/>
              <a:t> types de </a:t>
            </a:r>
            <a:r>
              <a:rPr lang="en-US" dirty="0" err="1" smtClean="0"/>
              <a:t>jeux</a:t>
            </a:r>
            <a:r>
              <a:rPr lang="en-US" dirty="0" smtClean="0"/>
              <a:t> et flux de </a:t>
            </a:r>
            <a:r>
              <a:rPr lang="en-US" dirty="0" err="1" smtClean="0"/>
              <a:t>niveau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9362" y="6393827"/>
            <a:ext cx="3741953" cy="31446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292608" tIns="91440" rIns="274320" bIns="91440" rtlCol="0" anchor="t" anchorCtr="0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Présenté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par 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Frédéric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Émel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Carpentier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TIR SUBJECTIF (FPS)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Gameplay</a:t>
            </a:r>
            <a:r>
              <a:rPr lang="fr-CA" i="1" dirty="0" smtClean="0"/>
              <a:t> axé sur des fusillades,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Vue subjective (à la 1</a:t>
            </a:r>
            <a:r>
              <a:rPr lang="fr-CA" i="1" baseline="30000" dirty="0" smtClean="0"/>
              <a:t>ère</a:t>
            </a:r>
            <a:r>
              <a:rPr lang="fr-CA" i="1" dirty="0" smtClean="0"/>
              <a:t> personne),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Environnement 3D ou pseudo 3D,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Plonge le joueur dans l’action.</a:t>
            </a:r>
          </a:p>
          <a:p>
            <a:pPr lvl="1">
              <a:spcBef>
                <a:spcPts val="1200"/>
              </a:spcBef>
            </a:pPr>
            <a:r>
              <a:rPr lang="fr-CA" i="1" dirty="0"/>
              <a:t>Points négatifs:</a:t>
            </a:r>
          </a:p>
          <a:p>
            <a:pPr lvl="2">
              <a:spcBef>
                <a:spcPts val="1200"/>
              </a:spcBef>
            </a:pPr>
            <a:r>
              <a:rPr lang="fr-CA" i="1" dirty="0"/>
              <a:t>Associé à la </a:t>
            </a:r>
            <a:r>
              <a:rPr lang="fr-CA" i="1" dirty="0" smtClean="0"/>
              <a:t>violence en société.</a:t>
            </a:r>
            <a:endParaRPr lang="fr-CA" i="1" dirty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r>
              <a:rPr lang="nl-NL" sz="1200" dirty="0" smtClean="0">
                <a:hlinkClick r:id="rId3"/>
              </a:rPr>
              <a:t>https://www.youtube.com/watch?v=60I5kudvkE8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kz6xvmY3t1Y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 smtClean="0"/>
          </a:p>
          <a:p>
            <a:pPr marL="349250" lvl="1" indent="0">
              <a:spcBef>
                <a:spcPts val="1200"/>
              </a:spcBef>
              <a:buNone/>
            </a:pPr>
            <a:endParaRPr lang="fr-CA" sz="1200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Quel fut le premier FPS?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666213"/>
            <a:ext cx="3877943" cy="21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ioshock_large_7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 b="6757"/>
          <a:stretch>
            <a:fillRect/>
          </a:stretch>
        </p:blipFill>
        <p:spPr>
          <a:xfrm>
            <a:off x="-103909" y="-92365"/>
            <a:ext cx="9356990" cy="705427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Bioshock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88999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SHOOT THEM UP/ALL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Type de jeu centré sur la capacité de viser les ennemis,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Au commande d’un vaisseau spatial,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Doit éradiquer des vagues ininterrompues d’ennemis,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Scrolling forcé,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Déroulement du jeu très rapide.</a:t>
            </a:r>
          </a:p>
          <a:p>
            <a:pPr marL="349250" lvl="1" indent="0">
              <a:buNone/>
            </a:pPr>
            <a:endParaRPr lang="fr-CA" sz="36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spcBef>
                <a:spcPts val="1200"/>
              </a:spcBef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R0mb62phlKU</a:t>
            </a:r>
            <a:endParaRPr lang="nl-NL" sz="1200" dirty="0" smtClean="0"/>
          </a:p>
          <a:p>
            <a:pPr marL="349250" lvl="1" indent="0">
              <a:spcBef>
                <a:spcPts val="1200"/>
              </a:spcBef>
              <a:buNone/>
            </a:pPr>
            <a:endParaRPr lang="fr-CA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type « Shoot </a:t>
            </a:r>
            <a:r>
              <a:rPr lang="fr-CA" dirty="0" err="1" smtClean="0">
                <a:solidFill>
                  <a:schemeClr val="bg1"/>
                </a:solidFill>
              </a:rPr>
              <a:t>them</a:t>
            </a:r>
            <a:r>
              <a:rPr lang="fr-CA" dirty="0" smtClean="0">
                <a:solidFill>
                  <a:schemeClr val="bg1"/>
                </a:solidFill>
              </a:rPr>
              <a:t> All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666213"/>
            <a:ext cx="3877944" cy="21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name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0" y="-51951"/>
            <a:ext cx="11129818" cy="695613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Space</a:t>
            </a:r>
            <a:r>
              <a:rPr lang="fr-CA" dirty="0" smtClean="0"/>
              <a:t> Shooter for FREE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6658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TIR OBJECTIF (TPS)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Gameplay</a:t>
            </a:r>
            <a:r>
              <a:rPr lang="fr-CA" i="1" dirty="0" smtClean="0"/>
              <a:t> axé sur des fusillades,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Vue à la 3</a:t>
            </a:r>
            <a:r>
              <a:rPr lang="fr-CA" i="1" baseline="30000" dirty="0" smtClean="0"/>
              <a:t>e</a:t>
            </a:r>
            <a:r>
              <a:rPr lang="fr-CA" i="1" dirty="0" smtClean="0"/>
              <a:t> personne,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Environnement 3D temps réel,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Permet un vision plus élargie,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Anticipation d’affrontement.</a:t>
            </a:r>
          </a:p>
          <a:p>
            <a:pPr marL="349250" lvl="1" indent="0">
              <a:spcBef>
                <a:spcPts val="1200"/>
              </a:spcBef>
              <a:buNone/>
            </a:pPr>
            <a:endParaRPr lang="nl-NL" sz="1200" dirty="0" smtClean="0"/>
          </a:p>
          <a:p>
            <a:pPr marL="349250" lvl="1" indent="0">
              <a:buNone/>
            </a:pPr>
            <a:endParaRPr lang="fr-CA" sz="12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endParaRPr lang="nl-NL" sz="2400" dirty="0" smtClean="0"/>
          </a:p>
          <a:p>
            <a:pPr marL="349250" lvl="1" indent="0">
              <a:buNone/>
            </a:pPr>
            <a:r>
              <a:rPr lang="nl-NL" sz="1200" dirty="0" smtClean="0">
                <a:hlinkClick r:id="rId3"/>
              </a:rPr>
              <a:t>https</a:t>
            </a:r>
            <a:r>
              <a:rPr lang="nl-NL" sz="1200" dirty="0">
                <a:hlinkClick r:id="rId3"/>
              </a:rPr>
              <a:t>://www.youtube.com/watch?v=</a:t>
            </a:r>
            <a:r>
              <a:rPr lang="nl-NL" sz="1200" dirty="0" smtClean="0">
                <a:hlinkClick r:id="rId3"/>
              </a:rPr>
              <a:t>rIz_VjqOJmM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mYCgLVokq_c</a:t>
            </a:r>
            <a:endParaRPr lang="nl-NL" sz="1200" dirty="0" smtClean="0"/>
          </a:p>
          <a:p>
            <a:pPr marL="349250" lvl="1" indent="0">
              <a:buNone/>
            </a:pPr>
            <a:endParaRPr lang="fr-CA" sz="1200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Tir objectif (TPS)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666213"/>
            <a:ext cx="3877943" cy="21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ears-of-War-2_2008_10-15-08_04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 b="6767"/>
          <a:stretch>
            <a:fillRect/>
          </a:stretch>
        </p:blipFill>
        <p:spPr>
          <a:xfrm>
            <a:off x="-103909" y="-80818"/>
            <a:ext cx="9340273" cy="705427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Gears</a:t>
            </a:r>
            <a:r>
              <a:rPr lang="fr-CA" dirty="0" smtClean="0"/>
              <a:t> of </a:t>
            </a:r>
            <a:r>
              <a:rPr lang="fr-CA" dirty="0" err="1" smtClean="0"/>
              <a:t>war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5196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TIR TACTIQUE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Gameplay</a:t>
            </a:r>
            <a:r>
              <a:rPr lang="fr-CA" i="1" dirty="0" smtClean="0"/>
              <a:t> axé sur des fusillades mais dans un cadre plus réaliste,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Objectifs de tactiques militaires,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Coordination d’actions d’escouade,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Vue subjective (FPS),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Vue objective (TPS),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Anticipation d’affrontement.</a:t>
            </a:r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349250" lvl="1" indent="0">
              <a:buNone/>
            </a:pPr>
            <a:r>
              <a:rPr lang="fr-CA" sz="100" i="1" dirty="0" smtClean="0"/>
              <a:t>  648</a:t>
            </a:r>
            <a:endParaRPr lang="fr-CA" sz="12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/>
          </a:p>
          <a:p>
            <a:pPr marL="349250" lvl="1" indent="0">
              <a:buNone/>
            </a:pPr>
            <a:r>
              <a:rPr lang="nl-NL" sz="1200" dirty="0">
                <a:hlinkClick r:id="rId3"/>
              </a:rPr>
              <a:t>https://www.youtube.com/watch?v=</a:t>
            </a:r>
            <a:r>
              <a:rPr lang="nl-NL" sz="1200" dirty="0" smtClean="0">
                <a:hlinkClick r:id="rId3"/>
              </a:rPr>
              <a:t>OkXuec7cXE4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/>
          </a:p>
          <a:p>
            <a:pPr marL="685800" lvl="2" indent="0">
              <a:buFont typeface="Wingdings 2" pitchFamily="18" charset="2"/>
              <a:buNone/>
            </a:pPr>
            <a:endParaRPr lang="fr-CA" sz="100" i="1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Tir tactique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9" y="1666213"/>
            <a:ext cx="3877941" cy="21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210522-photo-swat-4-the-stetchkov-syndicat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smtClean="0"/>
              <a:t>SWAT 4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85732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3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D’AVENTURE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2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AVENTURE TEXTUEL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Lecture, lecture, lecture,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Aucun visuel, ou presque</a:t>
            </a:r>
            <a:r>
              <a:rPr lang="en-US" i="1" dirty="0" smtClean="0"/>
              <a:t>…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Résolution d’énigmes et de casse-tête,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Commande d’action écrite (ex.: « prendre la corde »)</a:t>
            </a:r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endParaRPr lang="nl-NL" sz="2400" dirty="0" smtClean="0"/>
          </a:p>
          <a:p>
            <a:pPr marL="349250" lvl="1" indent="0">
              <a:buNone/>
            </a:pPr>
            <a:r>
              <a:rPr lang="en-US" sz="1200" dirty="0" smtClean="0"/>
              <a:t>…</a:t>
            </a:r>
            <a:endParaRPr lang="nl-NL" sz="1200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Aventure textuel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21" y="1557146"/>
            <a:ext cx="3500756" cy="23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000" cap="all" dirty="0" smtClean="0"/>
              <a:t>Les différents types de jeu </a:t>
            </a:r>
            <a:br>
              <a:rPr lang="fr-FR" sz="3000" cap="all" dirty="0" smtClean="0"/>
            </a:br>
            <a:r>
              <a:rPr lang="fr-FR" sz="3000" cap="all" dirty="0" smtClean="0"/>
              <a:t>et leur point de vue.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uilde-100006853-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Guilded</a:t>
            </a:r>
            <a:r>
              <a:rPr lang="fr-CA" dirty="0" smtClean="0"/>
              <a:t> </a:t>
            </a:r>
            <a:r>
              <a:rPr lang="fr-CA" dirty="0" err="1" smtClean="0"/>
              <a:t>Youth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7121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AVENTURE GRAPHIQUE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Point &amp; Click,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Résolution d’énigmes et de casse-tête,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Visuel souvent très élaboré,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Ambiance remarquable.</a:t>
            </a:r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36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endParaRPr lang="nl-NL" sz="1200" dirty="0" smtClean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 smtClean="0">
                <a:hlinkClick r:id="rId3"/>
              </a:rPr>
              <a:t>https</a:t>
            </a:r>
            <a:r>
              <a:rPr lang="nl-NL" sz="1200" dirty="0">
                <a:hlinkClick r:id="rId3"/>
              </a:rPr>
              <a:t>://www.youtube.com/watch?v=</a:t>
            </a:r>
            <a:r>
              <a:rPr lang="nl-NL" sz="1200" dirty="0" smtClean="0">
                <a:hlinkClick r:id="rId3"/>
              </a:rPr>
              <a:t>LvIkbmhWiok</a:t>
            </a:r>
            <a:endParaRPr lang="nl-NL" sz="1200" dirty="0" smtClean="0"/>
          </a:p>
          <a:p>
            <a:pPr marL="349250" lvl="1" indent="0"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Aventure graphique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3" y="1673837"/>
            <a:ext cx="3850832" cy="21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dvIO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88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Machinarium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11147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SIMULATION DE DRAGUE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Jeu pour adulte</a:t>
            </a:r>
            <a:r>
              <a:rPr lang="en-US" i="1" dirty="0" smtClean="0"/>
              <a:t>…</a:t>
            </a:r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Objectifs</a:t>
            </a:r>
            <a:r>
              <a:rPr lang="en-US" i="1" dirty="0" smtClean="0"/>
              <a:t> </a:t>
            </a:r>
            <a:r>
              <a:rPr lang="en-US" i="1" dirty="0"/>
              <a:t>: </a:t>
            </a:r>
          </a:p>
          <a:p>
            <a:pPr lvl="2">
              <a:spcBef>
                <a:spcPts val="1200"/>
              </a:spcBef>
            </a:pPr>
            <a:r>
              <a:rPr lang="en-US" i="1" dirty="0" err="1"/>
              <a:t>Sortir</a:t>
            </a:r>
            <a:r>
              <a:rPr lang="en-US" i="1" dirty="0"/>
              <a:t> avec </a:t>
            </a:r>
            <a:r>
              <a:rPr lang="en-US" i="1" dirty="0" err="1"/>
              <a:t>une</a:t>
            </a:r>
            <a:r>
              <a:rPr lang="en-US" i="1" dirty="0"/>
              <a:t> femme,</a:t>
            </a:r>
          </a:p>
          <a:p>
            <a:pPr lvl="2">
              <a:spcBef>
                <a:spcPts val="1200"/>
              </a:spcBef>
            </a:pPr>
            <a:r>
              <a:rPr lang="en-US" i="1" dirty="0" err="1"/>
              <a:t>Parvenir</a:t>
            </a:r>
            <a:r>
              <a:rPr lang="en-US" i="1" dirty="0"/>
              <a:t> </a:t>
            </a:r>
            <a:r>
              <a:rPr lang="en-US" i="1" dirty="0" err="1"/>
              <a:t>à</a:t>
            </a:r>
            <a:r>
              <a:rPr lang="en-US" i="1" dirty="0"/>
              <a:t> un haut </a:t>
            </a:r>
            <a:r>
              <a:rPr lang="en-US" i="1" dirty="0" err="1"/>
              <a:t>niveau</a:t>
            </a:r>
            <a:r>
              <a:rPr lang="en-US" i="1" dirty="0"/>
              <a:t> </a:t>
            </a:r>
            <a:r>
              <a:rPr lang="en-US" i="1" dirty="0" err="1"/>
              <a:t>relationnel</a:t>
            </a:r>
            <a:r>
              <a:rPr lang="en-US" i="1" dirty="0"/>
              <a:t>…</a:t>
            </a:r>
          </a:p>
          <a:p>
            <a:pPr lvl="2">
              <a:spcBef>
                <a:spcPts val="1200"/>
              </a:spcBef>
            </a:pPr>
            <a:r>
              <a:rPr lang="en-US" i="1" dirty="0" err="1"/>
              <a:t>Gagner</a:t>
            </a:r>
            <a:r>
              <a:rPr lang="en-US" i="1" dirty="0"/>
              <a:t> de </a:t>
            </a:r>
            <a:r>
              <a:rPr lang="en-US" i="1" dirty="0" err="1"/>
              <a:t>l’argent</a:t>
            </a:r>
            <a:r>
              <a:rPr lang="en-US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Attributs</a:t>
            </a:r>
            <a:r>
              <a:rPr lang="en-US" i="1" dirty="0" smtClean="0"/>
              <a:t> du </a:t>
            </a:r>
            <a:r>
              <a:rPr lang="en-US" i="1" dirty="0" err="1" smtClean="0"/>
              <a:t>joueur</a:t>
            </a:r>
            <a:r>
              <a:rPr lang="en-US" i="1" dirty="0" smtClean="0"/>
              <a:t> on un </a:t>
            </a:r>
            <a:r>
              <a:rPr lang="en-US" i="1" dirty="0" err="1" smtClean="0"/>
              <a:t>rôle</a:t>
            </a:r>
            <a:r>
              <a:rPr lang="en-US" i="1" dirty="0" smtClean="0"/>
              <a:t> important… </a:t>
            </a:r>
          </a:p>
          <a:p>
            <a:pPr lvl="1">
              <a:spcBef>
                <a:spcPts val="1200"/>
              </a:spcBef>
            </a:pPr>
            <a:endParaRPr lang="en-US" dirty="0" smtClean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200" dirty="0" smtClean="0"/>
              <a:t>…</a:t>
            </a:r>
            <a:endParaRPr lang="nl-NL" sz="1200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Simulation de drague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3" y="1541125"/>
            <a:ext cx="3850831" cy="23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6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.-Leisure-Suit-Larry-Magna-Cum-Laud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Leisure</a:t>
            </a:r>
            <a:r>
              <a:rPr lang="fr-CA" dirty="0" smtClean="0"/>
              <a:t> suit Larry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1776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VISUAL NOVEL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Roman visuel, livre </a:t>
            </a:r>
            <a:r>
              <a:rPr lang="fr-CA" i="1" dirty="0" err="1" smtClean="0"/>
              <a:t>multimedia</a:t>
            </a:r>
            <a:r>
              <a:rPr lang="fr-CA" i="1" dirty="0" smtClean="0"/>
              <a:t>,</a:t>
            </a:r>
            <a:endParaRPr lang="en-US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Interaction du joueur extrêmement restreintes, (cliquer pour lire le texte suivant)</a:t>
            </a:r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Défilement</a:t>
            </a:r>
            <a:r>
              <a:rPr lang="en-US" i="1" dirty="0" smtClean="0"/>
              <a:t> de </a:t>
            </a:r>
            <a:r>
              <a:rPr lang="en-US" i="1" dirty="0" err="1" smtClean="0"/>
              <a:t>textes</a:t>
            </a:r>
            <a:r>
              <a:rPr lang="en-US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Choix</a:t>
            </a:r>
            <a:r>
              <a:rPr lang="en-US" i="1" dirty="0" smtClean="0"/>
              <a:t> de </a:t>
            </a:r>
            <a:r>
              <a:rPr lang="en-US" i="1" dirty="0" err="1" smtClean="0"/>
              <a:t>différentes</a:t>
            </a:r>
            <a:r>
              <a:rPr lang="en-US" i="1" dirty="0" smtClean="0"/>
              <a:t> </a:t>
            </a:r>
            <a:r>
              <a:rPr lang="en-US" i="1" dirty="0" err="1" smtClean="0"/>
              <a:t>réponses</a:t>
            </a:r>
            <a:r>
              <a:rPr lang="en-US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en-US" i="1" dirty="0" smtClean="0"/>
              <a:t>Importance </a:t>
            </a:r>
            <a:r>
              <a:rPr lang="en-US" i="1" dirty="0" err="1" smtClean="0"/>
              <a:t>apporté</a:t>
            </a:r>
            <a:r>
              <a:rPr lang="en-US" i="1" dirty="0" smtClean="0"/>
              <a:t> au </a:t>
            </a:r>
            <a:r>
              <a:rPr lang="en-US" i="1" dirty="0" err="1" smtClean="0"/>
              <a:t>graphisme</a:t>
            </a:r>
            <a:r>
              <a:rPr lang="en-US" i="1" dirty="0" smtClean="0"/>
              <a:t> et au son.</a:t>
            </a:r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Principalement</a:t>
            </a:r>
            <a:r>
              <a:rPr lang="en-US" i="1" dirty="0" smtClean="0"/>
              <a:t> </a:t>
            </a:r>
            <a:r>
              <a:rPr lang="en-US" i="1" dirty="0" err="1" smtClean="0"/>
              <a:t>japonnais</a:t>
            </a:r>
            <a:r>
              <a:rPr lang="en-US" i="1" dirty="0" smtClean="0"/>
              <a:t>,</a:t>
            </a:r>
            <a:endParaRPr lang="en-US" i="1" dirty="0"/>
          </a:p>
          <a:p>
            <a:pPr lvl="1">
              <a:spcBef>
                <a:spcPts val="1200"/>
              </a:spcBef>
            </a:pPr>
            <a:r>
              <a:rPr lang="en-US" i="1" dirty="0" err="1" smtClean="0"/>
              <a:t>Souvent</a:t>
            </a:r>
            <a:r>
              <a:rPr lang="en-US" i="1" dirty="0" smtClean="0"/>
              <a:t> </a:t>
            </a:r>
            <a:r>
              <a:rPr lang="en-US" i="1" dirty="0" err="1" smtClean="0"/>
              <a:t>à</a:t>
            </a:r>
            <a:r>
              <a:rPr lang="en-US" i="1" dirty="0" smtClean="0"/>
              <a:t> </a:t>
            </a:r>
            <a:r>
              <a:rPr lang="en-US" i="1" dirty="0" err="1" smtClean="0"/>
              <a:t>caractère</a:t>
            </a:r>
            <a:r>
              <a:rPr lang="en-US" i="1" dirty="0" smtClean="0"/>
              <a:t> </a:t>
            </a:r>
            <a:r>
              <a:rPr lang="en-US" i="1" dirty="0" err="1" smtClean="0"/>
              <a:t>érotique</a:t>
            </a:r>
            <a:r>
              <a:rPr lang="en-US" i="1" dirty="0" smtClean="0"/>
              <a:t>… </a:t>
            </a:r>
          </a:p>
          <a:p>
            <a:pPr lvl="2">
              <a:spcBef>
                <a:spcPts val="1200"/>
              </a:spcBef>
            </a:pPr>
            <a:endParaRPr lang="en-US" i="1" dirty="0" smtClean="0"/>
          </a:p>
          <a:p>
            <a:pPr marL="349250" lvl="1" indent="0">
              <a:buNone/>
            </a:pPr>
            <a:r>
              <a:rPr lang="fr-CA" sz="2400" b="1" dirty="0">
                <a:solidFill>
                  <a:schemeClr val="tx1"/>
                </a:solidFill>
              </a:rPr>
              <a:t>TOP 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050" dirty="0"/>
              <a:t>…</a:t>
            </a:r>
            <a:endParaRPr lang="nl-NL" sz="1050" dirty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Visual </a:t>
            </a:r>
            <a:r>
              <a:rPr lang="fr-CA" dirty="0" err="1" smtClean="0">
                <a:solidFill>
                  <a:schemeClr val="bg1"/>
                </a:solidFill>
              </a:rPr>
              <a:t>novel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3" y="1644469"/>
            <a:ext cx="3850831" cy="216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ji.de_.Watashi.ni_.Koi_.Shinasai.full_.97171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0" y="0"/>
            <a:ext cx="93171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Maji de Watashi ni Koi Shinasai</a:t>
            </a:r>
            <a:r>
              <a:rPr lang="hr-HR" dirty="0" smtClean="0"/>
              <a:t>!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11748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3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D’ACTION-AVENTURE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5"/>
            <a:ext cx="5029554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ACTION-INFILTRATION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Gameplay</a:t>
            </a:r>
            <a:r>
              <a:rPr lang="fr-CA" i="1" dirty="0" smtClean="0"/>
              <a:t> axé sur des man</a:t>
            </a:r>
            <a:r>
              <a:rPr lang="fr-FR" i="1" dirty="0" err="1" smtClean="0"/>
              <a:t>œ</a:t>
            </a:r>
            <a:r>
              <a:rPr lang="fr-CA" i="1" dirty="0" err="1" smtClean="0"/>
              <a:t>uvres</a:t>
            </a:r>
            <a:r>
              <a:rPr lang="fr-CA" i="1" dirty="0" smtClean="0"/>
              <a:t> de </a:t>
            </a:r>
            <a:r>
              <a:rPr lang="fr-CA" i="1" dirty="0" err="1" smtClean="0"/>
              <a:t>furtivé</a:t>
            </a:r>
            <a:r>
              <a:rPr lang="fr-CA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Incarnation d’un espion,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Doit se débarrasser des ennemis silencieusement ou les éviter,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Progression plus méthodique.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8mSEu_EMjT4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Dk46Hx9lFYw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Action-Infiltration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" y="1666213"/>
            <a:ext cx="3853704" cy="21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linter-cell--chaos-theory-wallpapers_20756_1600x1200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Splinter </a:t>
            </a:r>
            <a:r>
              <a:rPr lang="fr-CA" dirty="0" err="1" smtClean="0"/>
              <a:t>Cell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09709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tion-game-HD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29"/>
            <a:ext cx="9144000" cy="58847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D’ACTION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5"/>
            <a:ext cx="5029554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SURVIVAL HORROR: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Place le joueur dans un univers menaçant,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Doit survivre,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Éléments de films d’horreur,</a:t>
            </a:r>
          </a:p>
          <a:p>
            <a:pPr lvl="1">
              <a:spcBef>
                <a:spcPts val="1200"/>
              </a:spcBef>
            </a:pPr>
            <a:r>
              <a:rPr lang="fr-CA" i="1" dirty="0"/>
              <a:t>Climat de danger permanent,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L’un des principaux </a:t>
            </a:r>
            <a:r>
              <a:rPr lang="fr-CA" i="1" dirty="0" err="1" smtClean="0"/>
              <a:t>Gameplay</a:t>
            </a:r>
            <a:r>
              <a:rPr lang="fr-CA" i="1" dirty="0" smtClean="0"/>
              <a:t> et le nombre limité de munition.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nmHjWizmn7Q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 smtClean="0">
                <a:hlinkClick r:id="rId5"/>
              </a:rPr>
              <a:t>https</a:t>
            </a:r>
            <a:r>
              <a:rPr lang="nl-NL" sz="1200" dirty="0">
                <a:hlinkClick r:id="rId5"/>
              </a:rPr>
              <a:t>://www.youtube.com/watch?v=</a:t>
            </a:r>
            <a:r>
              <a:rPr lang="nl-NL" sz="1200" dirty="0" smtClean="0">
                <a:hlinkClick r:id="rId5"/>
              </a:rPr>
              <a:t>s_P2tbigMTM</a:t>
            </a:r>
            <a:endParaRPr lang="nl-NL" sz="1200" dirty="0" smtClean="0"/>
          </a:p>
          <a:p>
            <a:pPr marL="349250" lvl="1" indent="0">
              <a:buNone/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5935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err="1" smtClean="0">
                <a:solidFill>
                  <a:schemeClr val="bg1"/>
                </a:solidFill>
              </a:rPr>
              <a:t>Survival</a:t>
            </a:r>
            <a:r>
              <a:rPr lang="fr-CA" dirty="0" smtClean="0">
                <a:solidFill>
                  <a:schemeClr val="bg1"/>
                </a:solidFill>
              </a:rPr>
              <a:t> </a:t>
            </a:r>
            <a:r>
              <a:rPr lang="fr-CA" dirty="0" err="1" smtClean="0">
                <a:solidFill>
                  <a:schemeClr val="bg1"/>
                </a:solidFill>
              </a:rPr>
              <a:t>Horror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2" y="1305201"/>
            <a:ext cx="3871155" cy="29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one-in-the-dark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8727" y="0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Alone in the </a:t>
            </a:r>
            <a:r>
              <a:rPr lang="en-US" dirty="0" smtClean="0"/>
              <a:t>Dark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85524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5"/>
            <a:ext cx="5029554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GTA-LIKE / OPEN WORLD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Exploration (Open world),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Investigation,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Résolution de problèmes,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Action en temps réel (combat</a:t>
            </a:r>
            <a:r>
              <a:rPr lang="en-US" i="1" dirty="0" smtClean="0"/>
              <a:t>…)</a:t>
            </a:r>
            <a:r>
              <a:rPr lang="fr-CA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Différents plans de vue;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« Top-</a:t>
            </a:r>
            <a:r>
              <a:rPr lang="fr-CA" i="1" dirty="0" err="1" smtClean="0"/>
              <a:t>view</a:t>
            </a:r>
            <a:r>
              <a:rPr lang="fr-CA" i="1" dirty="0" smtClean="0"/>
              <a:t> »,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Isométrique,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Plate-forme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3D (FPS et TPS)</a:t>
            </a:r>
          </a:p>
          <a:p>
            <a:pPr marL="349250" lvl="1" indent="0">
              <a:buNone/>
            </a:pPr>
            <a:r>
              <a:rPr lang="fr-CA" sz="2400" b="1" dirty="0">
                <a:solidFill>
                  <a:schemeClr val="tx1"/>
                </a:solidFill>
              </a:rPr>
              <a:t>TOP 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DQMtxumrT7I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ho9HLdZeffQ</a:t>
            </a:r>
            <a:endParaRPr lang="nl-NL" sz="1200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>
                <a:solidFill>
                  <a:schemeClr val="bg1"/>
                </a:solidFill>
              </a:rPr>
              <a:t>Donnez 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GTA-</a:t>
            </a:r>
            <a:r>
              <a:rPr lang="fr-CA" dirty="0" err="1" smtClean="0">
                <a:solidFill>
                  <a:schemeClr val="bg1"/>
                </a:solidFill>
              </a:rPr>
              <a:t>Like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" y="1673030"/>
            <a:ext cx="3853704" cy="21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ta-5-screensh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5" y="0"/>
            <a:ext cx="12335677" cy="6938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Grand Theft Auto V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52911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86"/>
            <a:ext cx="9144000" cy="496878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DE RÔLE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5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5"/>
            <a:ext cx="5029554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JEU DE RÔLE D’ACTION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Environnements varient beaucoup,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Intègre les concept de jeu d’action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Combat dans le niveau (pas d’arène de combat), 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Coups portés en temps réel,</a:t>
            </a:r>
          </a:p>
          <a:p>
            <a:pPr lvl="1">
              <a:spcBef>
                <a:spcPts val="1200"/>
              </a:spcBef>
            </a:pPr>
            <a:r>
              <a:rPr lang="en-US" i="1" dirty="0" smtClean="0"/>
              <a:t>I</a:t>
            </a:r>
            <a:r>
              <a:rPr lang="fr-CA" i="1" dirty="0" err="1" smtClean="0"/>
              <a:t>ntégration</a:t>
            </a:r>
            <a:r>
              <a:rPr lang="fr-CA" i="1" dirty="0" smtClean="0"/>
              <a:t> de </a:t>
            </a:r>
            <a:r>
              <a:rPr lang="fr-CA" i="1" dirty="0" err="1" smtClean="0"/>
              <a:t>gameplay</a:t>
            </a:r>
            <a:r>
              <a:rPr lang="fr-CA" i="1" dirty="0" smtClean="0"/>
              <a:t> de jeu de simulation (ex.: Fable).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w_FaVvTEHcM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KgqxSuzX1D4</a:t>
            </a:r>
            <a:r>
              <a:rPr lang="nl-NL" sz="1200" dirty="0" smtClean="0"/>
              <a:t> (Part 1)</a:t>
            </a:r>
          </a:p>
          <a:p>
            <a:pPr marL="349250" lvl="1" indent="0">
              <a:buNone/>
            </a:pPr>
            <a:r>
              <a:rPr lang="nl-NL" sz="1200" dirty="0">
                <a:hlinkClick r:id="rId6"/>
              </a:rPr>
              <a:t>https://www.youtube.com/watch?v=</a:t>
            </a:r>
            <a:r>
              <a:rPr lang="nl-NL" sz="1200" dirty="0" smtClean="0">
                <a:hlinkClick r:id="rId6"/>
              </a:rPr>
              <a:t>j2lYuir4Mdc</a:t>
            </a:r>
            <a:r>
              <a:rPr lang="nl-NL" sz="1200" dirty="0" smtClean="0"/>
              <a:t> (Part 2)</a:t>
            </a:r>
          </a:p>
          <a:p>
            <a:pPr marL="349250" lvl="1" indent="0">
              <a:buNone/>
            </a:pPr>
            <a:endParaRPr lang="nl-NL" sz="1200" dirty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Mis à part « Fable », donnez </a:t>
            </a:r>
            <a:r>
              <a:rPr lang="fr-CA" dirty="0">
                <a:solidFill>
                  <a:schemeClr val="bg1"/>
                </a:solidFill>
              </a:rPr>
              <a:t>moi 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Jeu de Rôle d’Action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7" y="1673030"/>
            <a:ext cx="3853703" cy="216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s-effect-3-pc_screenshot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Mass </a:t>
            </a:r>
            <a:r>
              <a:rPr lang="en-US" dirty="0" smtClean="0"/>
              <a:t>Effect 3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01026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5"/>
            <a:ext cx="5029554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ROGUE LIKE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Exploration de donjons générés aléatoirement.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Jamais deux parties pareilles,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Carte générée aléatoirement (tuile),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Ennemis aléatoires,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Récompenses aléatoires,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Peut être frustrant par manque de </a:t>
            </a:r>
            <a:r>
              <a:rPr lang="fr-CA" i="1" dirty="0" err="1" smtClean="0"/>
              <a:t>balancing</a:t>
            </a:r>
            <a:r>
              <a:rPr lang="fr-CA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 ce sens, le « Fun Factor » </a:t>
            </a:r>
            <a:r>
              <a:rPr lang="fr-CA" i="1" dirty="0" smtClean="0"/>
              <a:t>peut-être également aléatoire</a:t>
            </a: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 smtClean="0">
                <a:solidFill>
                  <a:schemeClr val="tx1"/>
                </a:solidFill>
              </a:rPr>
              <a:t>15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https://www.youtube.com/watch?v=Q-</a:t>
            </a:r>
            <a:r>
              <a:rPr lang="nl-NL" sz="1200" dirty="0" smtClean="0">
                <a:hlinkClick r:id="rId4"/>
              </a:rPr>
              <a:t>D_369WdQU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err="1" smtClean="0">
                <a:solidFill>
                  <a:schemeClr val="bg1"/>
                </a:solidFill>
              </a:rPr>
              <a:t>Roguelike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6" y="1683869"/>
            <a:ext cx="3815164" cy="214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3_screenshot5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910"/>
            <a:ext cx="9144000" cy="6961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Path</a:t>
            </a:r>
            <a:r>
              <a:rPr lang="fr-FR" dirty="0" smtClean="0"/>
              <a:t> of Exile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63259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MMORPG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Mondes virtuels évolutif,</a:t>
            </a:r>
          </a:p>
          <a:p>
            <a:pPr lvl="1">
              <a:spcBef>
                <a:spcPts val="1200"/>
              </a:spcBef>
            </a:pPr>
            <a:r>
              <a:rPr lang="fr-CA" i="1" dirty="0"/>
              <a:t>Plusieurs types de </a:t>
            </a:r>
            <a:r>
              <a:rPr lang="fr-CA" i="1" dirty="0" err="1"/>
              <a:t>gameplay</a:t>
            </a:r>
            <a:r>
              <a:rPr lang="fr-CA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Milliers de joueurs qui peuvent interagir ensemble et en même temps.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Principe d’abonnement,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Rapport sociaux (communauté),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Points négatifs: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Associé à la dépendance ludique,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Consommateur de temps,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TU5uL4hC6no</a:t>
            </a:r>
            <a:endParaRPr lang="nl-NL" sz="1200" dirty="0" smtClean="0"/>
          </a:p>
          <a:p>
            <a:pPr marL="349250" lvl="1" indent="0">
              <a:buNone/>
            </a:pPr>
            <a:endParaRPr lang="fr-CA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MMORPG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2" y="1576568"/>
            <a:ext cx="3863951" cy="23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7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JEUX DE COMBAT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Combat à main nue ou avec arme,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Contre un seul adversaire à la fois,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Contre AI ou autre joueur,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Ensemble de coups spéciaux, parades, enchainement de coups et prises,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Manipulation technique (manette),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Réfère au sports de combats </a:t>
            </a:r>
            <a:br>
              <a:rPr lang="fr-CA" i="1" dirty="0" smtClean="0"/>
            </a:br>
            <a:r>
              <a:rPr lang="fr-CA" i="1" dirty="0" smtClean="0"/>
              <a:t>(art martiaux, boxe, lutte, </a:t>
            </a:r>
            <a:r>
              <a:rPr lang="fr-CA" i="1" dirty="0" err="1" smtClean="0"/>
              <a:t>etc</a:t>
            </a:r>
            <a:r>
              <a:rPr lang="en-US" i="1" dirty="0" smtClean="0"/>
              <a:t>…</a:t>
            </a:r>
            <a:r>
              <a:rPr lang="fr-CA" i="1" dirty="0" smtClean="0"/>
              <a:t>)</a:t>
            </a:r>
            <a:endParaRPr lang="fr-CA" i="1" dirty="0"/>
          </a:p>
          <a:p>
            <a:pPr marL="349250" lvl="1" indent="0">
              <a:buFont typeface="Wingdings 2" pitchFamily="18" charset="2"/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</a:p>
          <a:p>
            <a:pPr marL="349250" lvl="1" indent="0">
              <a:buNone/>
            </a:pPr>
            <a:r>
              <a:rPr lang="nl-NL" sz="12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nl-NL" sz="1200" dirty="0">
                <a:solidFill>
                  <a:schemeClr val="tx1"/>
                </a:solidFill>
                <a:hlinkClick r:id="rId3"/>
              </a:rPr>
              <a:t>://www.youtube.com/watch?v=3yk-</a:t>
            </a:r>
            <a:r>
              <a:rPr lang="nl-NL" sz="1200" dirty="0" smtClean="0">
                <a:solidFill>
                  <a:schemeClr val="tx1"/>
                </a:solidFill>
                <a:hlinkClick r:id="rId3"/>
              </a:rPr>
              <a:t>OEQ2zXI</a:t>
            </a:r>
            <a:endParaRPr lang="nl-NL" sz="1200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nl-NL" sz="1200" dirty="0" smtClean="0">
                <a:hlinkClick r:id="rId4"/>
              </a:rPr>
              <a:t>https</a:t>
            </a:r>
            <a:r>
              <a:rPr lang="nl-NL" sz="1200" dirty="0">
                <a:hlinkClick r:id="rId4"/>
              </a:rPr>
              <a:t>://www.youtube.com/watch?v=</a:t>
            </a:r>
            <a:r>
              <a:rPr lang="nl-NL" sz="1200" dirty="0" smtClean="0">
                <a:hlinkClick r:id="rId4"/>
              </a:rPr>
              <a:t>NWPzIYJVa28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 smtClean="0"/>
          </a:p>
          <a:p>
            <a:pPr marL="349250" lvl="1" indent="0">
              <a:buNone/>
            </a:pPr>
            <a:endParaRPr lang="fr-CA" sz="1200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69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combat.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7" y="1666213"/>
            <a:ext cx="3877946" cy="2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mentalfigh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World of </a:t>
            </a:r>
            <a:r>
              <a:rPr lang="fr-FR" dirty="0" err="1" smtClean="0"/>
              <a:t>Warcraft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45602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TACTICAL-RPG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Tactique au « Tour par tour »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Système de combat: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Équipe du joueur contre équipe AI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Exige de la stratégie de placement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Nécessite une bonne utilisation des spécialisations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Nécessite d’exploiter les avantages du terrain,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L8Fb6i6gMWM</a:t>
            </a:r>
            <a:endParaRPr lang="nl-NL" sz="1200" dirty="0" smtClean="0"/>
          </a:p>
          <a:p>
            <a:pPr marL="349250" lvl="1" indent="0">
              <a:buNone/>
            </a:pPr>
            <a:endParaRPr lang="fr-CA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MMORPG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2" y="1670148"/>
            <a:ext cx="3863951" cy="21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6-The-Big-Bang-Life-Robs-Blog-Shining-Force-3-Saturn-video-game-theory-classic-RPG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Shining Force </a:t>
            </a:r>
            <a:r>
              <a:rPr lang="en-US" dirty="0" smtClean="0"/>
              <a:t>3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0176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044"/>
            <a:ext cx="9143999" cy="54604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DE RÉFLEXTION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LABYRINTHE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Joueur prisonnier du labyrinthe,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Éviter les ennemis,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Ramasser des trésors,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Trouver la sortie,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200" dirty="0" smtClean="0"/>
              <a:t>…</a:t>
            </a:r>
            <a:endParaRPr lang="nl-NL" sz="1200" dirty="0"/>
          </a:p>
          <a:p>
            <a:pPr marL="349250" lvl="1" indent="0">
              <a:spcBef>
                <a:spcPts val="1200"/>
              </a:spcBef>
              <a:buNone/>
            </a:pPr>
            <a:endParaRPr lang="fr-CA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Labyrinthe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2" y="1670148"/>
            <a:ext cx="3646151" cy="21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319-5770-PAC-MA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PAC-MAN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35498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PUZZLE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Plusieurs type de puzzles,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Assembler des pièces,</a:t>
            </a: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Gameplay</a:t>
            </a:r>
            <a:r>
              <a:rPr lang="fr-CA" i="1" dirty="0" smtClean="0"/>
              <a:t> : coordination </a:t>
            </a:r>
            <a:r>
              <a:rPr lang="fr-FR" i="1" dirty="0" err="1" smtClean="0"/>
              <a:t>œ</a:t>
            </a:r>
            <a:r>
              <a:rPr lang="fr-CA" i="1" dirty="0" smtClean="0"/>
              <a:t>il-main et réflexes.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Peut être un jeu </a:t>
            </a:r>
            <a:r>
              <a:rPr lang="fr-CA" i="1" dirty="0"/>
              <a:t>de réflexion « rapide »,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r_VlF2PuqcY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https://www.youtube.com/watch?v=DO5L-</a:t>
            </a:r>
            <a:r>
              <a:rPr lang="nl-NL" sz="1200" dirty="0" smtClean="0">
                <a:hlinkClick r:id="rId5"/>
              </a:rPr>
              <a:t>FXFCdM</a:t>
            </a:r>
            <a:endParaRPr lang="nl-NL" sz="1200" dirty="0" smtClean="0"/>
          </a:p>
          <a:p>
            <a:pPr marL="349250" lvl="1" indent="0"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Mise à part « </a:t>
            </a:r>
            <a:r>
              <a:rPr lang="fr-CA" dirty="0" err="1" smtClean="0">
                <a:solidFill>
                  <a:schemeClr val="bg1"/>
                </a:solidFill>
              </a:rPr>
              <a:t>Dr.Mario</a:t>
            </a:r>
            <a:r>
              <a:rPr lang="fr-CA" dirty="0" smtClean="0">
                <a:solidFill>
                  <a:schemeClr val="bg1"/>
                </a:solidFill>
              </a:rPr>
              <a:t> », 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Puzzle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4" y="1310439"/>
            <a:ext cx="3857187" cy="28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0872_tetri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1636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TETRIS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44234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385"/>
            <a:ext cx="9143999" cy="56864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GESTION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Joueur = planificateur/administrateur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Intégration de notions d’économie, de culture et politique,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Gestion :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Ville,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Parc d’attraction,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Peuple,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Économie,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200" dirty="0" smtClean="0"/>
              <a:t>…</a:t>
            </a:r>
            <a:endParaRPr lang="nl-NL" sz="1200" dirty="0"/>
          </a:p>
          <a:p>
            <a:pPr marL="685800" lvl="2" indent="0">
              <a:spcBef>
                <a:spcPts val="1200"/>
              </a:spcBef>
              <a:buNone/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smtClean="0">
                <a:solidFill>
                  <a:schemeClr val="bg1"/>
                </a:solidFill>
              </a:rPr>
              <a:t>Gestion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4" y="1684747"/>
            <a:ext cx="3857187" cy="21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kken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 b="6757"/>
          <a:stretch>
            <a:fillRect/>
          </a:stretch>
        </p:blipFill>
        <p:spPr>
          <a:xfrm>
            <a:off x="-21061" y="0"/>
            <a:ext cx="9212277" cy="6858000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Tekken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767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A-Simcity-Bet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 CITY 5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75083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4"/>
            <a:ext cx="5162667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GOD GAME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Jeu de simulation divine,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Incarnation d’une divinité,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Doit faire croître et prospérer un peuple,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Immenses pouvoirs.</a:t>
            </a:r>
          </a:p>
          <a:p>
            <a:pPr marL="349250" lvl="1" indent="0">
              <a:buNone/>
            </a:pPr>
            <a:endParaRPr lang="fr-CA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200" dirty="0"/>
              <a:t>…</a:t>
            </a:r>
            <a:endParaRPr lang="fr-CA" sz="1200" i="1" dirty="0"/>
          </a:p>
          <a:p>
            <a:pPr lvl="1">
              <a:spcBef>
                <a:spcPts val="1200"/>
              </a:spcBef>
            </a:pPr>
            <a:endParaRPr lang="fr-CA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234088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</a:t>
            </a:r>
            <a:r>
              <a:rPr lang="fr-CA" dirty="0">
                <a:solidFill>
                  <a:schemeClr val="bg1"/>
                </a:solidFill>
              </a:rPr>
              <a:t>un titre de </a:t>
            </a:r>
            <a:r>
              <a:rPr lang="fr-CA" dirty="0" smtClean="0">
                <a:solidFill>
                  <a:schemeClr val="bg1"/>
                </a:solidFill>
              </a:rPr>
              <a:t>jeu </a:t>
            </a:r>
            <a:r>
              <a:rPr lang="fr-CA" dirty="0">
                <a:solidFill>
                  <a:schemeClr val="bg1"/>
                </a:solidFill>
              </a:rPr>
              <a:t>de type « </a:t>
            </a:r>
            <a:r>
              <a:rPr lang="fr-CA" dirty="0" err="1" smtClean="0">
                <a:solidFill>
                  <a:schemeClr val="bg1"/>
                </a:solidFill>
              </a:rPr>
              <a:t>God</a:t>
            </a:r>
            <a:r>
              <a:rPr lang="fr-CA" dirty="0" smtClean="0">
                <a:solidFill>
                  <a:schemeClr val="bg1"/>
                </a:solidFill>
              </a:rPr>
              <a:t> Game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4" y="1672051"/>
            <a:ext cx="3857187" cy="216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4441-god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59" y="-1"/>
            <a:ext cx="10673131" cy="6961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GODUS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12065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4"/>
            <a:ext cx="5162667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SIMULATION DE VÉHICULE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Vise à reproduire de manière réaliste, la sensations ressentis aux commandes: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Voiture,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Avion,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Tank,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Train,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Sous-marin,</a:t>
            </a:r>
          </a:p>
          <a:p>
            <a:pPr lvl="2">
              <a:spcBef>
                <a:spcPts val="1200"/>
              </a:spcBef>
            </a:pPr>
            <a:r>
              <a:rPr lang="fr-CA" i="1" dirty="0" err="1" smtClean="0"/>
              <a:t>Etc</a:t>
            </a:r>
            <a:r>
              <a:rPr lang="en-US" i="1" dirty="0" smtClean="0"/>
              <a:t>…</a:t>
            </a:r>
            <a:endParaRPr lang="fr-CA" i="1" dirty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en-US" sz="1200" dirty="0"/>
              <a:t>…</a:t>
            </a:r>
            <a:endParaRPr lang="fr-CA" sz="1200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Simulation de véhicule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4" y="1311851"/>
            <a:ext cx="3857187" cy="28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20512013723_Mech-Warrior-Online5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8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Mechwarrior</a:t>
            </a:r>
            <a:r>
              <a:rPr lang="fr-FR" dirty="0" smtClean="0"/>
              <a:t>: Online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35812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8915400" cy="914400"/>
          </a:xfrm>
        </p:spPr>
        <p:txBody>
          <a:bodyPr/>
          <a:lstStyle/>
          <a:p>
            <a:r>
              <a:rPr lang="en-US" dirty="0" smtClean="0"/>
              <a:t>LIENS: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304636"/>
            <a:ext cx="8001000" cy="3798455"/>
          </a:xfrm>
        </p:spPr>
        <p:txBody>
          <a:bodyPr/>
          <a:lstStyle/>
          <a:p>
            <a:pPr marL="349250" lvl="1" algn="l"/>
            <a:r>
              <a:rPr lang="fr-CA" sz="2400" b="1" dirty="0">
                <a:solidFill>
                  <a:schemeClr val="tx1"/>
                </a:solidFill>
              </a:rPr>
              <a:t>TOP 10 </a:t>
            </a:r>
            <a:r>
              <a:rPr lang="fr-CA" sz="2400" b="1" dirty="0" smtClean="0">
                <a:solidFill>
                  <a:schemeClr val="tx1"/>
                </a:solidFill>
              </a:rPr>
              <a:t>CREATION GAME</a:t>
            </a:r>
            <a:endParaRPr lang="nl-NL" sz="2400" dirty="0">
              <a:hlinkClick r:id="rId2"/>
            </a:endParaRPr>
          </a:p>
          <a:p>
            <a:pPr marL="349250" lvl="1" algn="l"/>
            <a:r>
              <a:rPr lang="nl-NL" sz="1200" dirty="0">
                <a:hlinkClick r:id="rId3"/>
              </a:rPr>
              <a:t>https://www.youtube.com/watch?v=x363d-</a:t>
            </a:r>
            <a:r>
              <a:rPr lang="nl-NL" sz="1200" dirty="0" smtClean="0">
                <a:hlinkClick r:id="rId3"/>
              </a:rPr>
              <a:t>oplGY</a:t>
            </a:r>
            <a:endParaRPr lang="nl-NL" sz="1200" dirty="0" smtClean="0"/>
          </a:p>
          <a:p>
            <a:pPr marL="349250" lvl="1" algn="l"/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algn="l"/>
            <a:r>
              <a:rPr lang="fr-CA" sz="2400" b="1" dirty="0" smtClean="0">
                <a:solidFill>
                  <a:schemeClr val="tx1"/>
                </a:solidFill>
              </a:rPr>
              <a:t>TOP 10 SIMULATION GAME</a:t>
            </a:r>
            <a:endParaRPr lang="nl-NL" sz="2400" dirty="0">
              <a:hlinkClick r:id="rId2"/>
            </a:endParaRPr>
          </a:p>
          <a:p>
            <a:pPr marL="349250" lvl="1" algn="l"/>
            <a:r>
              <a:rPr lang="nl-NL" sz="1200" dirty="0">
                <a:hlinkClick r:id="rId4"/>
              </a:rPr>
              <a:t>https://www.youtube.com/watch?v=oT64i-</a:t>
            </a:r>
            <a:r>
              <a:rPr lang="nl-NL" sz="1200" dirty="0" smtClean="0">
                <a:hlinkClick r:id="rId4"/>
              </a:rPr>
              <a:t>oLeaw</a:t>
            </a:r>
            <a:endParaRPr lang="nl-NL" sz="1200" dirty="0" smtClean="0"/>
          </a:p>
          <a:p>
            <a:pPr marL="349250" lvl="1" algn="l"/>
            <a:endParaRPr lang="fr-CA" sz="1200" i="1" dirty="0"/>
          </a:p>
        </p:txBody>
      </p:sp>
    </p:spTree>
    <p:extLst>
      <p:ext uri="{BB962C8B-B14F-4D97-AF65-F5344CB8AC3E}">
        <p14:creationId xmlns:p14="http://schemas.microsoft.com/office/powerpoint/2010/main" val="1703516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86" y="568385"/>
            <a:ext cx="9242636" cy="56864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LES JEUX DE STRATÉGIE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4"/>
            <a:ext cx="5162667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STRATÉGIE TOUR PAR TOUR: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i="1" dirty="0" smtClean="0"/>
              <a:t>“Turn </a:t>
            </a:r>
            <a:r>
              <a:rPr lang="en-US" i="1" dirty="0"/>
              <a:t>based strategy </a:t>
            </a:r>
            <a:r>
              <a:rPr lang="en-US" i="1" dirty="0" smtClean="0"/>
              <a:t>games”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Premier principe de jeu de stratégie,</a:t>
            </a:r>
            <a:br>
              <a:rPr lang="fr-CA" i="1" dirty="0" smtClean="0"/>
            </a:br>
            <a:r>
              <a:rPr lang="fr-CA" i="1" dirty="0" smtClean="0"/>
              <a:t>(échec, jeux de cartes, </a:t>
            </a:r>
            <a:r>
              <a:rPr lang="fr-CA" i="1" dirty="0" err="1" smtClean="0"/>
              <a:t>etc</a:t>
            </a:r>
            <a:r>
              <a:rPr lang="en-US" i="1" dirty="0" smtClean="0"/>
              <a:t>…)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Chaque joueur (AI) déplace ses unités et exécute ses actions pendant leur tour,</a:t>
            </a:r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5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ijpE5Rc4FaU</a:t>
            </a:r>
            <a:endParaRPr lang="nl-NL" sz="1200" dirty="0" smtClean="0"/>
          </a:p>
          <a:p>
            <a:pPr marL="349250" lvl="1" indent="0">
              <a:buNone/>
            </a:pPr>
            <a:endParaRPr lang="fr-CA" sz="1200" i="1" dirty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STRATÉGIE TOUR PAR TOUR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311851"/>
            <a:ext cx="3853422" cy="28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mm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Heroes</a:t>
            </a:r>
            <a:r>
              <a:rPr lang="fr-FR" dirty="0"/>
              <a:t> of </a:t>
            </a:r>
            <a:r>
              <a:rPr lang="fr-FR" dirty="0" err="1"/>
              <a:t>Might</a:t>
            </a:r>
            <a:r>
              <a:rPr lang="fr-FR" dirty="0"/>
              <a:t> &amp; </a:t>
            </a:r>
            <a:r>
              <a:rPr lang="fr-FR" dirty="0" err="1" smtClean="0"/>
              <a:t>Magic</a:t>
            </a:r>
            <a:r>
              <a:rPr lang="fr-FR" dirty="0" smtClean="0"/>
              <a:t> 6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420011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4"/>
            <a:ext cx="5162667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STRATÉGIE EN TEMPS RÉEL (RTS)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i="1" dirty="0" smtClean="0"/>
              <a:t>“Real Time Strategy”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Permet aux joueurs de jouer simultanément,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Habilité et vitesse sont importante,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Parties rapides,</a:t>
            </a:r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2_9FToybfIY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ujNcBy1lCco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STRATÉGIE TOUR PAR TOUR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311851"/>
            <a:ext cx="3853422" cy="289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BEAT THEM ALL / BEAT’EM UPS: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Progression à travers de niveaux </a:t>
            </a:r>
            <a:br>
              <a:rPr lang="fr-CA" i="1" dirty="0" smtClean="0"/>
            </a:br>
            <a:r>
              <a:rPr lang="fr-CA" i="1" dirty="0" smtClean="0"/>
              <a:t>(jeu de combat à progression),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Contre plusieurs adversaire à la fois,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Vague successives d’ennemis,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Possible de jouer en coopération,</a:t>
            </a: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endParaRPr lang="nl-NL" sz="12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jfDHVslkboA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hDyJTTDqTBQ</a:t>
            </a:r>
            <a:endParaRPr lang="nl-NL" sz="1200" dirty="0" smtClean="0"/>
          </a:p>
          <a:p>
            <a:pPr marL="349250" lvl="1" indent="0">
              <a:buNone/>
            </a:pPr>
            <a:endParaRPr lang="fr-CA" sz="1200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type « Beat </a:t>
            </a:r>
            <a:r>
              <a:rPr lang="fr-CA" dirty="0" err="1" smtClean="0">
                <a:solidFill>
                  <a:schemeClr val="bg1"/>
                </a:solidFill>
              </a:rPr>
              <a:t>them</a:t>
            </a:r>
            <a:r>
              <a:rPr lang="fr-CA" dirty="0" smtClean="0">
                <a:solidFill>
                  <a:schemeClr val="bg1"/>
                </a:solidFill>
              </a:rPr>
              <a:t> All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666213"/>
            <a:ext cx="3877944" cy="2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rgame-EE-review-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8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Wargame</a:t>
            </a:r>
            <a:r>
              <a:rPr lang="en-US" dirty="0" smtClean="0"/>
              <a:t>: European Escalation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74405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GRANDE STRATÉGIE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Action en temps réel,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Gestion de nation,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Axés sur la guerre, logistique et stratégie, 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Couvre les domaines;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Politique,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Économie,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Religion,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Diplomatie,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Guerre.</a:t>
            </a: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 (2004-2014)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_dqVWxQmaZ8</a:t>
            </a:r>
            <a:endParaRPr lang="nl-NL" sz="1200" dirty="0" smtClean="0"/>
          </a:p>
          <a:p>
            <a:pPr marL="349250" lvl="1" indent="0">
              <a:buNone/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GRANDE STRATÉGIE 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552690"/>
            <a:ext cx="3853422" cy="24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opico-5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95" y="-357908"/>
            <a:ext cx="13185137" cy="7215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Tropico</a:t>
            </a:r>
            <a:r>
              <a:rPr lang="en-US" dirty="0" smtClean="0"/>
              <a:t> 5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02049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23"/>
            <a:ext cx="9143999" cy="51434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>
            <a:normAutofit/>
          </a:bodyPr>
          <a:lstStyle/>
          <a:p>
            <a:r>
              <a:rPr lang="fr-CA" dirty="0" smtClean="0"/>
              <a:t>AUTRES TYPES DE JEUX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3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SPORT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Permet au joueur d’interpréter un athlète,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Plusieurs sports: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Golf,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Hockey,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Baseball,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Football,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smtClean="0"/>
              <a:t>Soccer,</a:t>
            </a:r>
          </a:p>
          <a:p>
            <a:pPr lvl="2">
              <a:lnSpc>
                <a:spcPct val="50000"/>
              </a:lnSpc>
              <a:spcBef>
                <a:spcPts val="1200"/>
              </a:spcBef>
            </a:pPr>
            <a:r>
              <a:rPr lang="fr-CA" i="1" dirty="0" err="1" smtClean="0"/>
              <a:t>Etc</a:t>
            </a:r>
            <a:r>
              <a:rPr lang="en-US" i="1" dirty="0" smtClean="0"/>
              <a:t>…</a:t>
            </a:r>
            <a:endParaRPr lang="fr-CA" i="1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FneVv30Ixpo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https://www.youtube.com/watch?v=9Q8-</a:t>
            </a:r>
            <a:r>
              <a:rPr lang="nl-NL" sz="1200" dirty="0" smtClean="0">
                <a:hlinkClick r:id="rId5"/>
              </a:rPr>
              <a:t>miAIJKo</a:t>
            </a:r>
            <a:endParaRPr lang="nl-NL" sz="1200" dirty="0" smtClean="0"/>
          </a:p>
          <a:p>
            <a:pPr marL="349250" lvl="1" indent="0">
              <a:buNone/>
            </a:pPr>
            <a:endParaRPr lang="fr-CA" sz="1200" dirty="0" smtClean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SPORT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673110"/>
            <a:ext cx="3853422" cy="21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43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1381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NHL 2015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41444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44034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COURSE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/>
              <a:t>Joueur au commande d’un </a:t>
            </a:r>
            <a:r>
              <a:rPr lang="fr-CA" i="1" dirty="0" smtClean="0"/>
              <a:t>véhicule,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Nombres de tours de piste à faire,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2 types de jeu de course :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Arcade :</a:t>
            </a:r>
          </a:p>
          <a:p>
            <a:pPr lvl="3">
              <a:spcBef>
                <a:spcPts val="1200"/>
              </a:spcBef>
            </a:pPr>
            <a:r>
              <a:rPr lang="fr-CA" i="1" dirty="0" smtClean="0"/>
              <a:t>Conduite exagérée.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Simulation :</a:t>
            </a:r>
          </a:p>
          <a:p>
            <a:pPr lvl="3">
              <a:spcBef>
                <a:spcPts val="1200"/>
              </a:spcBef>
            </a:pPr>
            <a:r>
              <a:rPr lang="fr-CA" i="1" dirty="0" smtClean="0"/>
              <a:t>Respect autant que possible la réalité.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Habilité et vitesse sont importante.</a:t>
            </a: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OcoQlGtHd10</a:t>
            </a:r>
            <a:endParaRPr lang="nl-NL" sz="1200" dirty="0" smtClean="0"/>
          </a:p>
          <a:p>
            <a:pPr marL="349250" lvl="1" indent="0">
              <a:buNone/>
            </a:pPr>
            <a:r>
              <a:rPr lang="nl-NL" sz="1200" dirty="0">
                <a:hlinkClick r:id="rId5"/>
              </a:rPr>
              <a:t>https://www.youtube.com/watch?v=</a:t>
            </a:r>
            <a:r>
              <a:rPr lang="nl-NL" sz="1200" dirty="0" smtClean="0">
                <a:hlinkClick r:id="rId5"/>
              </a:rPr>
              <a:t>wBoR6T6HaYQ</a:t>
            </a:r>
            <a:endParaRPr lang="nl-NL" sz="1200" dirty="0" smtClean="0"/>
          </a:p>
          <a:p>
            <a:pPr marL="349250" lvl="1" indent="0">
              <a:buNone/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COURSE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552690"/>
            <a:ext cx="3853422" cy="24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n-turismo-6-screenshot-ME3050206778_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Gran</a:t>
            </a:r>
            <a:r>
              <a:rPr lang="pt-BR" dirty="0"/>
              <a:t> Turismo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27920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8" y="556285"/>
            <a:ext cx="5162667" cy="5170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RYTHME 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smtClean="0"/>
              <a:t>Suivre une séquence de mouvements,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Maintenir les rythmes particuliers,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Requiert parfois;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Tapis de danse,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Répliques d’instruments de musique. </a:t>
            </a:r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</a:t>
            </a:r>
            <a:r>
              <a:rPr lang="fr-CA" sz="2400" b="1" dirty="0">
                <a:solidFill>
                  <a:schemeClr val="tx1"/>
                </a:solidFill>
              </a:rPr>
              <a:t>10</a:t>
            </a:r>
            <a:endParaRPr lang="nl-NL" sz="2400" dirty="0">
              <a:hlinkClick r:id="rId3"/>
            </a:endParaRPr>
          </a:p>
          <a:p>
            <a:pPr marL="349250" lvl="1" indent="0">
              <a:buNone/>
            </a:pPr>
            <a:r>
              <a:rPr lang="nl-NL" sz="1200" dirty="0">
                <a:hlinkClick r:id="rId4"/>
              </a:rPr>
              <a:t>https://www.youtube.com/watch?v=</a:t>
            </a:r>
            <a:r>
              <a:rPr lang="nl-NL" sz="1200" dirty="0" smtClean="0">
                <a:hlinkClick r:id="rId4"/>
              </a:rPr>
              <a:t>spXkrnbehH4</a:t>
            </a:r>
            <a:endParaRPr lang="nl-NL" sz="1200" dirty="0" smtClean="0"/>
          </a:p>
          <a:p>
            <a:pPr marL="349250" lvl="1" indent="0">
              <a:buNone/>
            </a:pPr>
            <a:endParaRPr lang="nl-NL" sz="1200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i="1" dirty="0"/>
          </a:p>
          <a:p>
            <a:pPr lvl="1">
              <a:spcBef>
                <a:spcPts val="1200"/>
              </a:spcBef>
            </a:pPr>
            <a:endParaRPr lang="fr-CA" i="1" dirty="0" smtClean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</a:t>
            </a:r>
            <a:r>
              <a:rPr lang="fr-CA" dirty="0">
                <a:solidFill>
                  <a:schemeClr val="bg1"/>
                </a:solidFill>
              </a:rPr>
              <a:t>type « </a:t>
            </a:r>
            <a:r>
              <a:rPr lang="fr-CA" dirty="0" smtClean="0">
                <a:solidFill>
                  <a:schemeClr val="bg1"/>
                </a:solidFill>
              </a:rPr>
              <a:t>RYTHME </a:t>
            </a:r>
            <a:r>
              <a:rPr lang="fr-CA" dirty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6" y="1686656"/>
            <a:ext cx="3853422" cy="21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7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uitar_hero__metallica_1237220150992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Guitar </a:t>
            </a:r>
            <a:r>
              <a:rPr lang="en-US" dirty="0" smtClean="0"/>
              <a:t>Hero: Metallica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8243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MC1.jpe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7" b="6757"/>
          <a:stretch>
            <a:fillRect/>
          </a:stretch>
        </p:blipFill>
        <p:spPr>
          <a:xfrm>
            <a:off x="-92364" y="0"/>
            <a:ext cx="9328728" cy="695036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Devil</a:t>
            </a:r>
            <a:r>
              <a:rPr lang="fr-CA" dirty="0" smtClean="0"/>
              <a:t> </a:t>
            </a:r>
            <a:r>
              <a:rPr lang="fr-CA" dirty="0" err="1" smtClean="0"/>
              <a:t>may</a:t>
            </a:r>
            <a:r>
              <a:rPr lang="fr-CA" dirty="0" smtClean="0"/>
              <a:t> </a:t>
            </a:r>
            <a:r>
              <a:rPr lang="fr-CA" dirty="0" err="1" smtClean="0"/>
              <a:t>cry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9938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000" cap="all" dirty="0" smtClean="0"/>
              <a:t>Les différents types (FLUX) de NIVEAUX.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À PROGRESSION LINÉAIRE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2342508"/>
            <a:ext cx="7558737" cy="2502785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Le plus couramment utilisé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 smtClean="0"/>
              <a:t>Commence à un </a:t>
            </a:r>
            <a:r>
              <a:rPr lang="fr-CA" dirty="0" smtClean="0"/>
              <a:t>extrémité</a:t>
            </a:r>
            <a:r>
              <a:rPr lang="en-US" dirty="0" smtClean="0"/>
              <a:t>…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Parcours</a:t>
            </a:r>
            <a:r>
              <a:rPr lang="en-US" dirty="0" smtClean="0"/>
              <a:t> à interactions </a:t>
            </a:r>
            <a:r>
              <a:rPr lang="en-US" dirty="0" err="1" smtClean="0"/>
              <a:t>spécifiques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smtClean="0"/>
              <a:t>Termine</a:t>
            </a:r>
            <a:r>
              <a:rPr lang="en-US" smtClean="0"/>
              <a:t> </a:t>
            </a:r>
            <a:r>
              <a:rPr lang="en-US" dirty="0" smtClean="0"/>
              <a:t>à </a:t>
            </a:r>
            <a:r>
              <a:rPr lang="en-US" dirty="0" err="1" smtClean="0"/>
              <a:t>l’autre</a:t>
            </a:r>
            <a:r>
              <a:rPr lang="en-US" dirty="0" smtClean="0"/>
              <a:t> </a:t>
            </a:r>
            <a:r>
              <a:rPr lang="en-US" dirty="0" err="1" smtClean="0"/>
              <a:t>extrémité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en-US" dirty="0" err="1" smtClean="0"/>
              <a:t>Avantages</a:t>
            </a:r>
            <a:r>
              <a:rPr lang="en-US" dirty="0" smtClean="0"/>
              <a:t>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 err="1" smtClean="0"/>
              <a:t>Connaitre</a:t>
            </a:r>
            <a:r>
              <a:rPr lang="en-US" dirty="0" smtClean="0"/>
              <a:t> la position du </a:t>
            </a:r>
            <a:r>
              <a:rPr lang="en-US" dirty="0" err="1" smtClean="0"/>
              <a:t>joueur</a:t>
            </a:r>
            <a:r>
              <a:rPr lang="en-US" dirty="0" smtClean="0"/>
              <a:t>,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Possibilité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“narration” longue et </a:t>
            </a:r>
            <a:r>
              <a:rPr lang="en-US" dirty="0" err="1" smtClean="0"/>
              <a:t>solide</a:t>
            </a:r>
            <a:r>
              <a:rPr lang="en-US" dirty="0" smtClean="0"/>
              <a:t>,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en-US" dirty="0" err="1" smtClean="0"/>
              <a:t>Intégration</a:t>
            </a:r>
            <a:r>
              <a:rPr lang="en-US" dirty="0" smtClean="0"/>
              <a:t> </a:t>
            </a:r>
            <a:r>
              <a:rPr lang="en-US" dirty="0" err="1" smtClean="0"/>
              <a:t>d’élément</a:t>
            </a:r>
            <a:r>
              <a:rPr lang="en-US" dirty="0" smtClean="0"/>
              <a:t> de décors pour assister le </a:t>
            </a:r>
            <a:r>
              <a:rPr lang="en-US" dirty="0" err="1" smtClean="0"/>
              <a:t>joueur</a:t>
            </a:r>
            <a:r>
              <a:rPr lang="en-US" dirty="0" smtClean="0"/>
              <a:t>, </a:t>
            </a:r>
            <a:r>
              <a:rPr lang="en-US" dirty="0" err="1" smtClean="0"/>
              <a:t>interactifs</a:t>
            </a:r>
            <a:r>
              <a:rPr lang="en-US" dirty="0" smtClean="0"/>
              <a:t> et excitant.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27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2313" algn="l"/>
              </a:tabLst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6"/>
            <a:ext cx="9144000" cy="2846716"/>
          </a:xfrm>
        </p:spPr>
        <p:txBody>
          <a:bodyPr>
            <a:normAutofit/>
          </a:bodyPr>
          <a:lstStyle/>
          <a:p>
            <a:pPr>
              <a:tabLst>
                <a:tab pos="722313" algn="l"/>
              </a:tabLst>
            </a:pPr>
            <a:r>
              <a:rPr lang="en-US" sz="6000" dirty="0" smtClean="0"/>
              <a:t>LINÉAIRE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2500" dirty="0"/>
              <a:t/>
            </a:r>
            <a:br>
              <a:rPr lang="en-US" sz="2500" dirty="0"/>
            </a:br>
            <a:r>
              <a:rPr lang="en-US" sz="2500" dirty="0" smtClean="0"/>
              <a:t>Le </a:t>
            </a:r>
            <a:r>
              <a:rPr lang="en-US" sz="2500" dirty="0" err="1" smtClean="0"/>
              <a:t>joueur</a:t>
            </a:r>
            <a:r>
              <a:rPr lang="en-US" sz="2500" dirty="0" smtClean="0"/>
              <a:t> </a:t>
            </a:r>
            <a:r>
              <a:rPr lang="en-US" sz="2500" dirty="0" err="1" smtClean="0"/>
              <a:t>débute</a:t>
            </a:r>
            <a:r>
              <a:rPr lang="en-US" sz="2500" dirty="0" smtClean="0"/>
              <a:t> à un </a:t>
            </a:r>
            <a:r>
              <a:rPr lang="en-US" sz="2500" dirty="0" err="1" smtClean="0"/>
              <a:t>extrémité</a:t>
            </a:r>
            <a:r>
              <a:rPr lang="en-US" sz="2500" dirty="0" smtClean="0"/>
              <a:t> du </a:t>
            </a:r>
            <a:r>
              <a:rPr lang="en-US" sz="2500" dirty="0" err="1" smtClean="0"/>
              <a:t>niveau</a:t>
            </a:r>
            <a:r>
              <a:rPr lang="en-US" sz="2500" dirty="0" smtClean="0"/>
              <a:t>, </a:t>
            </a:r>
            <a:r>
              <a:rPr lang="fr-CA" sz="2500" dirty="0"/>
              <a:t>progrès par une voie linéaire </a:t>
            </a:r>
            <a:r>
              <a:rPr lang="fr-CA" sz="2500" dirty="0" smtClean="0"/>
              <a:t>unique </a:t>
            </a:r>
            <a:r>
              <a:rPr lang="en-US" sz="2500" dirty="0" smtClean="0"/>
              <a:t>et </a:t>
            </a:r>
            <a:r>
              <a:rPr lang="en-US" sz="2500" dirty="0" err="1" smtClean="0"/>
              <a:t>termine</a:t>
            </a:r>
            <a:r>
              <a:rPr lang="en-US" sz="2500" dirty="0" smtClean="0"/>
              <a:t> à </a:t>
            </a:r>
            <a:r>
              <a:rPr lang="en-US" sz="2500" dirty="0" err="1" smtClean="0"/>
              <a:t>l’autre</a:t>
            </a:r>
            <a:r>
              <a:rPr lang="en-US" sz="2500" dirty="0" smtClean="0"/>
              <a:t> </a:t>
            </a:r>
            <a:r>
              <a:rPr lang="en-US" sz="2500" dirty="0" err="1" smtClean="0"/>
              <a:t>extrémité</a:t>
            </a:r>
            <a:r>
              <a:rPr lang="en-US" sz="2500" dirty="0" smtClean="0"/>
              <a:t> du </a:t>
            </a:r>
            <a:r>
              <a:rPr lang="en-US" sz="2500" dirty="0" err="1" smtClean="0"/>
              <a:t>niveau</a:t>
            </a:r>
            <a:r>
              <a:rPr lang="en-US" sz="2500" dirty="0" smtClean="0"/>
              <a:t>. </a:t>
            </a:r>
            <a:endParaRPr lang="en-US" sz="2500" dirty="0"/>
          </a:p>
        </p:txBody>
      </p:sp>
      <p:pic>
        <p:nvPicPr>
          <p:cNvPr id="3" name="Picture 2" descr="https://lh4.googleusercontent.com/72CjAmY4462gsS3zaWN1wcYI6BGSvvxLbdHcaXKmdnYA1rWHndfrJSwC7ISzNWzpJ_Z4YkuAMhEbPVpkzZePjeNO51gnLGC2DGWeQ3u8j6JxkCvjrQZh3mBHW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9" y="4559824"/>
            <a:ext cx="55911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7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À PROGRESSION “BOTTLENECK”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2342508"/>
            <a:ext cx="7558737" cy="2502785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Reprend les caractéristiques de la progression linéaire</a:t>
            </a:r>
            <a:r>
              <a:rPr lang="en-US" dirty="0" smtClean="0"/>
              <a:t>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Parcours à voies multiples (plusieurs options),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Tous les parcours mènent à une même fin de niveau,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Chaque parcours est une expérience de jeu différente,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Apporte de la </a:t>
            </a:r>
            <a:r>
              <a:rPr lang="fr-CA" dirty="0" err="1" smtClean="0"/>
              <a:t>re</a:t>
            </a:r>
            <a:r>
              <a:rPr lang="fr-CA" dirty="0" smtClean="0"/>
              <a:t>-jouabilité,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Convergence des parcours où le joueur doit compléter un(des) objectif(s),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Donne au joueur la sensation de pouvoir choisir.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2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32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2313" algn="l"/>
              </a:tabLst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6"/>
            <a:ext cx="9144000" cy="2846716"/>
          </a:xfrm>
        </p:spPr>
        <p:txBody>
          <a:bodyPr>
            <a:normAutofit/>
          </a:bodyPr>
          <a:lstStyle/>
          <a:p>
            <a:pPr>
              <a:tabLst>
                <a:tab pos="722313" algn="l"/>
              </a:tabLst>
            </a:pPr>
            <a:r>
              <a:rPr lang="en-US" sz="6000" dirty="0" smtClean="0"/>
              <a:t>“BOTTLENECK”</a:t>
            </a: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2500" dirty="0"/>
              <a:t/>
            </a:r>
            <a:br>
              <a:rPr lang="en-US" sz="2500" dirty="0"/>
            </a:br>
            <a:r>
              <a:rPr lang="en-US" sz="2500" dirty="0" smtClean="0"/>
              <a:t>Le </a:t>
            </a:r>
            <a:r>
              <a:rPr lang="en-US" sz="2500" dirty="0" err="1" smtClean="0"/>
              <a:t>joueur</a:t>
            </a:r>
            <a:r>
              <a:rPr lang="en-US" sz="2500" dirty="0" smtClean="0"/>
              <a:t> </a:t>
            </a:r>
            <a:r>
              <a:rPr lang="en-US" sz="2500" dirty="0" err="1" smtClean="0"/>
              <a:t>débute</a:t>
            </a:r>
            <a:r>
              <a:rPr lang="en-US" sz="2500" dirty="0" smtClean="0"/>
              <a:t> à un </a:t>
            </a:r>
            <a:r>
              <a:rPr lang="en-US" sz="2500" dirty="0" err="1" smtClean="0"/>
              <a:t>extrémité</a:t>
            </a:r>
            <a:r>
              <a:rPr lang="en-US" sz="2500" dirty="0" smtClean="0"/>
              <a:t> du </a:t>
            </a:r>
            <a:r>
              <a:rPr lang="en-US" sz="2500" dirty="0" err="1" smtClean="0"/>
              <a:t>niveau</a:t>
            </a:r>
            <a:r>
              <a:rPr lang="en-US" sz="2500" dirty="0" smtClean="0"/>
              <a:t>, </a:t>
            </a:r>
            <a:r>
              <a:rPr lang="fr-CA" sz="2500" dirty="0"/>
              <a:t>progrès par </a:t>
            </a:r>
            <a:r>
              <a:rPr lang="fr-CA" sz="2500" dirty="0" smtClean="0"/>
              <a:t>plusieurs voies linéaires différentes </a:t>
            </a:r>
            <a:r>
              <a:rPr lang="en-US" sz="2500" dirty="0" smtClean="0"/>
              <a:t>et </a:t>
            </a:r>
            <a:r>
              <a:rPr lang="en-US" sz="2500" dirty="0" err="1" smtClean="0"/>
              <a:t>termine</a:t>
            </a:r>
            <a:r>
              <a:rPr lang="en-US" sz="2500" dirty="0" smtClean="0"/>
              <a:t> à </a:t>
            </a:r>
            <a:r>
              <a:rPr lang="en-US" sz="2500" dirty="0" err="1" smtClean="0"/>
              <a:t>l’autre</a:t>
            </a:r>
            <a:r>
              <a:rPr lang="en-US" sz="2500" dirty="0" smtClean="0"/>
              <a:t> </a:t>
            </a:r>
            <a:r>
              <a:rPr lang="en-US" sz="2500" dirty="0" err="1" smtClean="0"/>
              <a:t>extrémité</a:t>
            </a:r>
            <a:r>
              <a:rPr lang="en-US" sz="2500" dirty="0" smtClean="0"/>
              <a:t> du </a:t>
            </a:r>
            <a:r>
              <a:rPr lang="en-US" sz="2500" dirty="0" err="1" smtClean="0"/>
              <a:t>niveau</a:t>
            </a:r>
            <a:r>
              <a:rPr lang="en-US" sz="2500" dirty="0" smtClean="0"/>
              <a:t>. </a:t>
            </a:r>
            <a:endParaRPr lang="en-US" sz="2500" dirty="0"/>
          </a:p>
        </p:txBody>
      </p:sp>
      <p:pic>
        <p:nvPicPr>
          <p:cNvPr id="2050" name="Picture 2" descr="Bottleneck Game G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04" y="4066635"/>
            <a:ext cx="55911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34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À PROGRESSION RAMIFIÉE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2342508"/>
            <a:ext cx="7558737" cy="2502785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Un point de départ unique,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Voies multiples (plusieurs options),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Peut se terminer par une même et unique fin mais peut également avoir de multiples fins,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Chaque parcours est une expérience de jeu différente,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Apporte de la </a:t>
            </a:r>
            <a:r>
              <a:rPr lang="fr-CA" dirty="0" err="1" smtClean="0"/>
              <a:t>re</a:t>
            </a:r>
            <a:r>
              <a:rPr lang="fr-CA" dirty="0" smtClean="0"/>
              <a:t>-jouabilité,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Possibilité de convergence des parcours où le joueur doit compléter un(des) objectif(s) mais pas obligatoire,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Donne au joueur encore plus la sensation de pouvoir choisir.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2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62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2313" algn="l"/>
              </a:tabLst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6"/>
            <a:ext cx="9144000" cy="2846716"/>
          </a:xfrm>
        </p:spPr>
        <p:txBody>
          <a:bodyPr>
            <a:normAutofit/>
          </a:bodyPr>
          <a:lstStyle/>
          <a:p>
            <a:pPr>
              <a:tabLst>
                <a:tab pos="722313" algn="l"/>
              </a:tabLst>
            </a:pPr>
            <a:r>
              <a:rPr lang="en-US" sz="6000" dirty="0" smtClean="0"/>
              <a:t>RAMIFIÉE</a:t>
            </a:r>
            <a:r>
              <a:rPr lang="en-US" sz="2500" dirty="0"/>
              <a:t/>
            </a:r>
            <a:br>
              <a:rPr lang="en-US" sz="2500" dirty="0"/>
            </a:br>
            <a:r>
              <a:rPr lang="en-US" sz="2500" dirty="0" smtClean="0"/>
              <a:t> </a:t>
            </a:r>
            <a:endParaRPr lang="en-US" sz="2500" dirty="0"/>
          </a:p>
        </p:txBody>
      </p:sp>
      <p:pic>
        <p:nvPicPr>
          <p:cNvPr id="5122" name="Picture 2" descr="Branching Game G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34" y="1444954"/>
            <a:ext cx="48291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55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À PROGRESSION OUVERTE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2342508"/>
            <a:ext cx="7558737" cy="2502785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« Open world »,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Liberté d’exploration,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Plusieurs objectifs de disponibles à la fois,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Beaucoup de choix (remplir ou non ses objectifs),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Inconvénients:</a:t>
            </a:r>
          </a:p>
          <a:p>
            <a:pPr lvl="2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On ne sait presque jamais où le joueur se situe,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2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5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2313" algn="l"/>
              </a:tabLst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6"/>
            <a:ext cx="9144000" cy="2846716"/>
          </a:xfrm>
        </p:spPr>
        <p:txBody>
          <a:bodyPr>
            <a:normAutofit/>
          </a:bodyPr>
          <a:lstStyle/>
          <a:p>
            <a:pPr>
              <a:tabLst>
                <a:tab pos="722313" algn="l"/>
              </a:tabLst>
            </a:pPr>
            <a:r>
              <a:rPr lang="en-US" sz="6000" dirty="0" smtClean="0"/>
              <a:t>OUVERT</a:t>
            </a:r>
            <a:r>
              <a:rPr lang="en-US" sz="5000" dirty="0" smtClean="0"/>
              <a:t/>
            </a:r>
            <a:br>
              <a:rPr lang="en-US" sz="5000" dirty="0" smtClean="0"/>
            </a:br>
            <a:endParaRPr lang="en-US" sz="2500" dirty="0"/>
          </a:p>
        </p:txBody>
      </p:sp>
      <p:pic>
        <p:nvPicPr>
          <p:cNvPr id="1026" name="Picture 2" descr="Branching Game G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877" y="1419075"/>
            <a:ext cx="482917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“HUD &amp; SPOKE”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47564" y="2342508"/>
            <a:ext cx="7558737" cy="2502785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Centralisé autour d’un point de HUD principal,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/>
              <a:t>C'est un domaine où le joueur continuera à revenir après l'accomplissement </a:t>
            </a:r>
            <a:r>
              <a:rPr lang="fr-CA" dirty="0" smtClean="0"/>
              <a:t>d'objectifs,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Entouré de « rayons » (portions de niveaux),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Chaque « rayon » possède un objectifs précis,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r>
              <a:rPr lang="fr-CA" dirty="0" smtClean="0"/>
              <a:t>Défaut: le « Back and Forth » continuel.</a:t>
            </a:r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2">
              <a:lnSpc>
                <a:spcPct val="120000"/>
              </a:lnSpc>
              <a:spcBef>
                <a:spcPts val="1200"/>
              </a:spcBef>
            </a:pPr>
            <a:endParaRPr lang="en-US" dirty="0" smtClean="0"/>
          </a:p>
          <a:p>
            <a:pPr lvl="1">
              <a:lnSpc>
                <a:spcPct val="120000"/>
              </a:lnSpc>
              <a:spcBef>
                <a:spcPts val="1200"/>
              </a:spcBef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CA" dirty="0" smtClean="0"/>
          </a:p>
          <a:p>
            <a:pPr marL="685800" lvl="2" indent="0">
              <a:lnSpc>
                <a:spcPct val="120000"/>
              </a:lnSpc>
              <a:spcBef>
                <a:spcPts val="1200"/>
              </a:spcBef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43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874989" y="556284"/>
            <a:ext cx="5029554" cy="5387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lvl="1" indent="0">
              <a:spcBef>
                <a:spcPts val="1200"/>
              </a:spcBef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PLATFORMER:</a:t>
            </a:r>
            <a:endParaRPr lang="fr-CA" sz="24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</a:pPr>
            <a:r>
              <a:rPr lang="fr-CA" i="1" dirty="0" err="1" smtClean="0"/>
              <a:t>Jump’N’Shoot</a:t>
            </a:r>
            <a:r>
              <a:rPr lang="fr-CA" i="1" dirty="0" smtClean="0"/>
              <a:t>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Niveau composé de </a:t>
            </a:r>
            <a:r>
              <a:rPr lang="fr-CA" i="1" dirty="0" err="1" smtClean="0"/>
              <a:t>plate-formes</a:t>
            </a:r>
            <a:r>
              <a:rPr lang="fr-CA" i="1" dirty="0" smtClean="0"/>
              <a:t>, d’obstacles et d’ennemis,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Caractérisé par ses récompenses libres (flottantes),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Plan de vue de côté,</a:t>
            </a:r>
          </a:p>
          <a:p>
            <a:pPr lvl="1">
              <a:spcBef>
                <a:spcPts val="1200"/>
              </a:spcBef>
            </a:pPr>
            <a:r>
              <a:rPr lang="fr-CA" i="1" dirty="0" smtClean="0"/>
              <a:t>Environnement 2D, 2.5D ou 3D</a:t>
            </a:r>
          </a:p>
          <a:p>
            <a:pPr marL="349250" lvl="1" indent="0">
              <a:buNone/>
            </a:pPr>
            <a:endParaRPr lang="fr-CA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None/>
            </a:pPr>
            <a:r>
              <a:rPr lang="fr-CA" sz="2400" b="1" dirty="0" smtClean="0">
                <a:solidFill>
                  <a:schemeClr val="tx1"/>
                </a:solidFill>
              </a:rPr>
              <a:t>TOP 10</a:t>
            </a:r>
            <a:r>
              <a:rPr lang="nl-NL" sz="1200" dirty="0" smtClean="0">
                <a:hlinkClick r:id="rId3"/>
              </a:rPr>
              <a:t>https</a:t>
            </a:r>
            <a:r>
              <a:rPr lang="nl-NL" sz="1200" dirty="0">
                <a:hlinkClick r:id="rId3"/>
              </a:rPr>
              <a:t>://www.youtube.com/watch?v=Ijpkj_KW7-</a:t>
            </a:r>
            <a:r>
              <a:rPr lang="nl-NL" sz="1200" dirty="0" smtClean="0">
                <a:hlinkClick r:id="rId3"/>
              </a:rPr>
              <a:t>A</a:t>
            </a:r>
            <a:endParaRPr lang="nl-NL" sz="1200" dirty="0"/>
          </a:p>
          <a:p>
            <a:pPr marL="349250" lvl="1" indent="0">
              <a:buNone/>
            </a:pPr>
            <a:r>
              <a:rPr lang="nl-NL" sz="1200" dirty="0" smtClean="0">
                <a:hlinkClick r:id="rId4"/>
              </a:rPr>
              <a:t>https</a:t>
            </a:r>
            <a:r>
              <a:rPr lang="nl-NL" sz="1200" dirty="0">
                <a:hlinkClick r:id="rId4"/>
              </a:rPr>
              <a:t>://www.youtube.com/watch?v=</a:t>
            </a:r>
            <a:r>
              <a:rPr lang="nl-NL" sz="1200" dirty="0" smtClean="0">
                <a:hlinkClick r:id="rId4"/>
              </a:rPr>
              <a:t>D2j34C0lutE</a:t>
            </a:r>
            <a:endParaRPr lang="nl-NL" sz="1200" dirty="0" smtClean="0"/>
          </a:p>
          <a:p>
            <a:pPr marL="349250" lvl="1" indent="0">
              <a:spcBef>
                <a:spcPts val="1200"/>
              </a:spcBef>
              <a:buNone/>
            </a:pPr>
            <a:endParaRPr lang="nl-NL" sz="1200" i="1" dirty="0" smtClean="0"/>
          </a:p>
          <a:p>
            <a:pPr marL="349250" lvl="1" indent="0">
              <a:spcBef>
                <a:spcPts val="1200"/>
              </a:spcBef>
              <a:buNone/>
            </a:pPr>
            <a:endParaRPr lang="fr-CA" sz="1200" i="1" dirty="0"/>
          </a:p>
          <a:p>
            <a:pPr lvl="1">
              <a:spcBef>
                <a:spcPts val="1200"/>
              </a:spcBef>
            </a:pPr>
            <a:endParaRPr lang="fr-CA" sz="2400" b="1" dirty="0" smtClean="0">
              <a:solidFill>
                <a:schemeClr val="tx1"/>
              </a:solidFill>
            </a:endParaRPr>
          </a:p>
          <a:p>
            <a:pPr marL="349250" lvl="1" indent="0">
              <a:buFont typeface="Wingdings 2" pitchFamily="18" charset="2"/>
              <a:buNone/>
            </a:pPr>
            <a:endParaRPr lang="fr-CA" i="1" dirty="0" smtClean="0"/>
          </a:p>
          <a:p>
            <a:pPr marL="685800" lvl="2" indent="0">
              <a:buFont typeface="Wingdings 2" pitchFamily="18" charset="2"/>
              <a:buNone/>
            </a:pPr>
            <a:r>
              <a:rPr lang="fr-CA" sz="100" i="1" dirty="0" smtClean="0"/>
              <a:t>  648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9270" y="5943600"/>
            <a:ext cx="9153270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9250" lvl="1"/>
            <a:r>
              <a:rPr lang="fr-CA" dirty="0" smtClean="0">
                <a:solidFill>
                  <a:schemeClr val="bg1"/>
                </a:solidFill>
              </a:rPr>
              <a:t>Donnez moi un titre de jeu de type « </a:t>
            </a:r>
            <a:r>
              <a:rPr lang="fr-CA" dirty="0" err="1" smtClean="0">
                <a:solidFill>
                  <a:schemeClr val="bg1"/>
                </a:solidFill>
              </a:rPr>
              <a:t>Platformer</a:t>
            </a:r>
            <a:r>
              <a:rPr lang="fr-CA" dirty="0" smtClean="0">
                <a:solidFill>
                  <a:schemeClr val="bg1"/>
                </a:solidFill>
              </a:rPr>
              <a:t> ».</a:t>
            </a:r>
            <a:endParaRPr lang="fr-CA" i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8" y="1666213"/>
            <a:ext cx="3877944" cy="21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722313" algn="l"/>
              </a:tabLst>
            </a:pPr>
            <a:endParaRPr lang="en-US" sz="25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6"/>
            <a:ext cx="9144000" cy="2846716"/>
          </a:xfrm>
        </p:spPr>
        <p:txBody>
          <a:bodyPr>
            <a:normAutofit/>
          </a:bodyPr>
          <a:lstStyle/>
          <a:p>
            <a:pPr>
              <a:tabLst>
                <a:tab pos="722313" algn="l"/>
              </a:tabLst>
            </a:pPr>
            <a:r>
              <a:rPr lang="en-US" sz="6000" dirty="0" smtClean="0"/>
              <a:t>“HUD &amp; SPOKE”</a:t>
            </a:r>
            <a:r>
              <a:rPr lang="en-US" sz="5000" dirty="0" smtClean="0"/>
              <a:t/>
            </a:r>
            <a:br>
              <a:rPr lang="en-US" sz="5000" dirty="0" smtClean="0"/>
            </a:br>
            <a:endParaRPr lang="en-US" sz="2500" dirty="0"/>
          </a:p>
        </p:txBody>
      </p:sp>
      <p:pic>
        <p:nvPicPr>
          <p:cNvPr id="2050" name="Picture 2" descr="Linear Game Glow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413" y="2099094"/>
            <a:ext cx="42957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7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" y="-1"/>
            <a:ext cx="9698182" cy="697345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 smtClean="0"/>
              <a:t>Little</a:t>
            </a:r>
            <a:r>
              <a:rPr lang="fr-CA" dirty="0" smtClean="0"/>
              <a:t> </a:t>
            </a:r>
            <a:r>
              <a:rPr lang="fr-CA" dirty="0" err="1" smtClean="0"/>
              <a:t>Big</a:t>
            </a:r>
            <a:r>
              <a:rPr lang="fr-CA" dirty="0" smtClean="0"/>
              <a:t> </a:t>
            </a:r>
            <a:r>
              <a:rPr lang="fr-CA" dirty="0" err="1" smtClean="0"/>
              <a:t>Planet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11881593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8233</TotalTime>
  <Words>2348</Words>
  <Application>Microsoft Office PowerPoint</Application>
  <PresentationFormat>Affichage à l'écran (4:3)</PresentationFormat>
  <Paragraphs>673</Paragraphs>
  <Slides>80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84" baseType="lpstr">
      <vt:lpstr>Calibri</vt:lpstr>
      <vt:lpstr>Century Gothic</vt:lpstr>
      <vt:lpstr>Wingdings 2</vt:lpstr>
      <vt:lpstr>Perception</vt:lpstr>
      <vt:lpstr>LEVEL DESIGN</vt:lpstr>
      <vt:lpstr>Les différents types de jeu  et leur point de vue.</vt:lpstr>
      <vt:lpstr>LES JEUX D’ACTION</vt:lpstr>
      <vt:lpstr>Présentation PowerPoint</vt:lpstr>
      <vt:lpstr>Tekken</vt:lpstr>
      <vt:lpstr>Présentation PowerPoint</vt:lpstr>
      <vt:lpstr>Devil may cry</vt:lpstr>
      <vt:lpstr>Présentation PowerPoint</vt:lpstr>
      <vt:lpstr>Little Big Planet</vt:lpstr>
      <vt:lpstr>Présentation PowerPoint</vt:lpstr>
      <vt:lpstr>Bioshock</vt:lpstr>
      <vt:lpstr>Présentation PowerPoint</vt:lpstr>
      <vt:lpstr>Space Shooter for FREE</vt:lpstr>
      <vt:lpstr>Présentation PowerPoint</vt:lpstr>
      <vt:lpstr>Gears of war</vt:lpstr>
      <vt:lpstr>Présentation PowerPoint</vt:lpstr>
      <vt:lpstr>SWAT 4</vt:lpstr>
      <vt:lpstr>LES JEUX D’AVENTURE</vt:lpstr>
      <vt:lpstr>Présentation PowerPoint</vt:lpstr>
      <vt:lpstr>Guilded Youth</vt:lpstr>
      <vt:lpstr>Présentation PowerPoint</vt:lpstr>
      <vt:lpstr>Machinarium</vt:lpstr>
      <vt:lpstr>Présentation PowerPoint</vt:lpstr>
      <vt:lpstr>Leisure suit Larry</vt:lpstr>
      <vt:lpstr>Présentation PowerPoint</vt:lpstr>
      <vt:lpstr>Maji de Watashi ni Koi Shinasai!</vt:lpstr>
      <vt:lpstr>LES JEUX D’ACTION-AVENTURE</vt:lpstr>
      <vt:lpstr>Présentation PowerPoint</vt:lpstr>
      <vt:lpstr>Splinter Cell</vt:lpstr>
      <vt:lpstr>Présentation PowerPoint</vt:lpstr>
      <vt:lpstr>Alone in the Dark</vt:lpstr>
      <vt:lpstr>Présentation PowerPoint</vt:lpstr>
      <vt:lpstr>Grand Theft Auto V</vt:lpstr>
      <vt:lpstr>LES JEUX DE RÔLE</vt:lpstr>
      <vt:lpstr>Présentation PowerPoint</vt:lpstr>
      <vt:lpstr>Mass Effect 3</vt:lpstr>
      <vt:lpstr>Présentation PowerPoint</vt:lpstr>
      <vt:lpstr>Path of Exile</vt:lpstr>
      <vt:lpstr>Présentation PowerPoint</vt:lpstr>
      <vt:lpstr>World of Warcraft</vt:lpstr>
      <vt:lpstr>Présentation PowerPoint</vt:lpstr>
      <vt:lpstr>Shining Force 3</vt:lpstr>
      <vt:lpstr>LES JEUX DE RÉFLEXTION</vt:lpstr>
      <vt:lpstr>Présentation PowerPoint</vt:lpstr>
      <vt:lpstr>PAC-MAN</vt:lpstr>
      <vt:lpstr>Présentation PowerPoint</vt:lpstr>
      <vt:lpstr>TETRIS</vt:lpstr>
      <vt:lpstr>LES JEUX DE SIMULATION</vt:lpstr>
      <vt:lpstr>Présentation PowerPoint</vt:lpstr>
      <vt:lpstr>SIM CITY 5</vt:lpstr>
      <vt:lpstr>Présentation PowerPoint</vt:lpstr>
      <vt:lpstr>GODUS</vt:lpstr>
      <vt:lpstr>Présentation PowerPoint</vt:lpstr>
      <vt:lpstr>Mechwarrior: Online</vt:lpstr>
      <vt:lpstr>LIENS:</vt:lpstr>
      <vt:lpstr>LES JEUX DE STRATÉGIE</vt:lpstr>
      <vt:lpstr>Présentation PowerPoint</vt:lpstr>
      <vt:lpstr>Heroes of Might &amp; Magic 6</vt:lpstr>
      <vt:lpstr>Présentation PowerPoint</vt:lpstr>
      <vt:lpstr>Wargame: European Escalation</vt:lpstr>
      <vt:lpstr>Présentation PowerPoint</vt:lpstr>
      <vt:lpstr>Tropico 5</vt:lpstr>
      <vt:lpstr>AUTRES TYPES DE JEUX</vt:lpstr>
      <vt:lpstr>Présentation PowerPoint</vt:lpstr>
      <vt:lpstr>NHL 2015</vt:lpstr>
      <vt:lpstr>Présentation PowerPoint</vt:lpstr>
      <vt:lpstr>Gran Turismo</vt:lpstr>
      <vt:lpstr>Présentation PowerPoint</vt:lpstr>
      <vt:lpstr>Guitar Hero: Metallica </vt:lpstr>
      <vt:lpstr>Les différents types (FLUX) de NIVEAUX.</vt:lpstr>
      <vt:lpstr>À PROGRESSION LINÉAIRE</vt:lpstr>
      <vt:lpstr>LINÉAIRE  Le joueur débute à un extrémité du niveau, progrès par une voie linéaire unique et termine à l’autre extrémité du niveau. </vt:lpstr>
      <vt:lpstr>À PROGRESSION “BOTTLENECK”</vt:lpstr>
      <vt:lpstr>“BOTTLENECK”  Le joueur débute à un extrémité du niveau, progrès par plusieurs voies linéaires différentes et termine à l’autre extrémité du niveau. </vt:lpstr>
      <vt:lpstr>À PROGRESSION RAMIFIÉE</vt:lpstr>
      <vt:lpstr>RAMIFIÉE  </vt:lpstr>
      <vt:lpstr>À PROGRESSION OUVERTE</vt:lpstr>
      <vt:lpstr>OUVERT </vt:lpstr>
      <vt:lpstr>“HUD &amp; SPOKE”</vt:lpstr>
      <vt:lpstr>“HUD &amp; SPOKE”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la fonction de travail</dc:title>
  <dc:creator>Frédéric Émel Carpentier</dc:creator>
  <cp:lastModifiedBy>College Bart</cp:lastModifiedBy>
  <cp:revision>614</cp:revision>
  <dcterms:created xsi:type="dcterms:W3CDTF">2013-05-26T22:47:44Z</dcterms:created>
  <dcterms:modified xsi:type="dcterms:W3CDTF">2015-02-11T22:28:22Z</dcterms:modified>
</cp:coreProperties>
</file>